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0"/>
  </p:notesMasterIdLst>
  <p:handoutMasterIdLst>
    <p:handoutMasterId r:id="rId31"/>
  </p:handoutMasterIdLst>
  <p:sldIdLst>
    <p:sldId id="2076138262" r:id="rId5"/>
    <p:sldId id="2076138469" r:id="rId6"/>
    <p:sldId id="2076138297" r:id="rId7"/>
    <p:sldId id="2076138501" r:id="rId8"/>
    <p:sldId id="2076138293" r:id="rId9"/>
    <p:sldId id="2076138465" r:id="rId10"/>
    <p:sldId id="2076138505" r:id="rId11"/>
    <p:sldId id="2076138502" r:id="rId12"/>
    <p:sldId id="2076138503" r:id="rId13"/>
    <p:sldId id="2076138506" r:id="rId14"/>
    <p:sldId id="2076138517" r:id="rId15"/>
    <p:sldId id="2076138299" r:id="rId16"/>
    <p:sldId id="2076138515" r:id="rId17"/>
    <p:sldId id="2076138474" r:id="rId18"/>
    <p:sldId id="2076138516" r:id="rId19"/>
    <p:sldId id="2076138518" r:id="rId20"/>
    <p:sldId id="2076138479" r:id="rId21"/>
    <p:sldId id="2076138519" r:id="rId22"/>
    <p:sldId id="2076138485" r:id="rId23"/>
    <p:sldId id="2076138486" r:id="rId24"/>
    <p:sldId id="2076138487" r:id="rId25"/>
    <p:sldId id="2076138488" r:id="rId26"/>
    <p:sldId id="2076138513" r:id="rId27"/>
    <p:sldId id="2076138489" r:id="rId28"/>
    <p:sldId id="2076138514"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262"/>
          </p14:sldIdLst>
        </p14:section>
        <p14:section name="Divider Slides" id="{2B2B9EE5-80B5-0947-8184-1ED7C2B03199}">
          <p14:sldIdLst>
            <p14:sldId id="2076138469"/>
            <p14:sldId id="2076138297"/>
            <p14:sldId id="2076138501"/>
            <p14:sldId id="2076138293"/>
            <p14:sldId id="2076138465"/>
            <p14:sldId id="2076138505"/>
            <p14:sldId id="2076138502"/>
            <p14:sldId id="2076138503"/>
            <p14:sldId id="2076138506"/>
            <p14:sldId id="2076138517"/>
          </p14:sldIdLst>
        </p14:section>
        <p14:section name="Agenda Slides" id="{055AFA19-D1E1-8A4D-B3CD-4F468CD7A2AE}">
          <p14:sldIdLst>
            <p14:sldId id="2076138299"/>
            <p14:sldId id="2076138515"/>
            <p14:sldId id="2076138474"/>
            <p14:sldId id="2076138516"/>
            <p14:sldId id="2076138518"/>
            <p14:sldId id="2076138479"/>
            <p14:sldId id="2076138519"/>
          </p14:sldIdLst>
        </p14:section>
        <p14:section name="Quote Slides" id="{8EE70886-F4DB-2F40-8FB8-37E5FE2E7F63}">
          <p14:sldIdLst>
            <p14:sldId id="2076138485"/>
            <p14:sldId id="2076138486"/>
            <p14:sldId id="2076138487"/>
            <p14:sldId id="2076138488"/>
            <p14:sldId id="2076138513"/>
            <p14:sldId id="2076138489"/>
            <p14:sldId id="2076138514"/>
          </p14:sldIdLst>
        </p14:section>
        <p14:section name="Project slide" id="{0E6C0102-0830-EE4B-863A-6D51F4F973A4}">
          <p14:sldIdLst/>
        </p14:section>
        <p14:section name="Timeline Slides" id="{C612CE83-33A7-4546-825B-9D3A615EC37E}">
          <p14:sldIdLst/>
        </p14:section>
        <p14:section name="Charts, Graphs, and Tables" id="{F28C5BC2-3741-EB40-97C4-2358C8EA86C4}">
          <p14:sldIdLst/>
        </p14:section>
        <p14:section name="Team Slides" id="{97C9990A-4872-1945-8603-E202CB6FDEC0}">
          <p14:sldIdLst/>
        </p14:section>
        <p14:section name="Resources" id="{EFDF35F9-E9F0-5745-AAB5-0D7314BAA3D1}">
          <p14:sldIdLst/>
        </p14:section>
        <p14:section name="Layouts" id="{8F59876D-C8D3-2D40-8540-E20264ECD2D1}">
          <p14:sldIdLst/>
        </p14:section>
        <p14:section name="More Photo Slides" id="{6EA33047-67DE-E544-B8BB-DED362DE3B9A}">
          <p14:sldIdLst/>
        </p14:section>
        <p14:section name="End Slides" id="{3416B164-ED24-6748-9066-0F67B8B820A2}">
          <p14:sldIdLst/>
        </p14:section>
        <p14:section name="Appendix" id="{E4FA3E3E-AC15-BE48-9542-7C82A78646F3}">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DFF"/>
    <a:srgbClr val="000000"/>
    <a:srgbClr val="FFFFFF"/>
    <a:srgbClr val="2F2F2F"/>
    <a:srgbClr val="666666"/>
    <a:srgbClr val="8661C5"/>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ED482-0FA8-47EB-B41A-BFAB2DA0784F}" v="459" dt="2023-06-28T09:38:54.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884" y="40"/>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6/28/2023 3:06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6/28/2023 2:17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6/28/2023 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6/28/2023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31769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9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568421"/>
            <a:ext cx="9144000" cy="553998"/>
          </a:xfrm>
        </p:spPr>
        <p:txBody>
          <a:bodyPr/>
          <a:lstStyle/>
          <a:p>
            <a:r>
              <a:rPr lang="en-US">
                <a:solidFill>
                  <a:srgbClr val="D59DFF"/>
                </a:solidFill>
              </a:rPr>
              <a:t>Internship Presentation</a:t>
            </a:r>
          </a:p>
        </p:txBody>
      </p:sp>
      <p:sp>
        <p:nvSpPr>
          <p:cNvPr id="5" name="Text Placeholder 4"/>
          <p:cNvSpPr>
            <a:spLocks noGrp="1"/>
          </p:cNvSpPr>
          <p:nvPr>
            <p:ph type="body" sz="quarter" idx="12"/>
          </p:nvPr>
        </p:nvSpPr>
        <p:spPr>
          <a:xfrm>
            <a:off x="584200" y="3962400"/>
            <a:ext cx="9144000" cy="338554"/>
          </a:xfrm>
        </p:spPr>
        <p:txBody>
          <a:bodyPr/>
          <a:lstStyle/>
          <a:p>
            <a:r>
              <a:rPr lang="en-US"/>
              <a:t>Sree Harshika</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with medium confidence">
            <a:extLst>
              <a:ext uri="{FF2B5EF4-FFF2-40B4-BE49-F238E27FC236}">
                <a16:creationId xmlns:a16="http://schemas.microsoft.com/office/drawing/2014/main" id="{CE835C7F-CAD8-942E-11B3-08E5E9DB4172}"/>
              </a:ext>
            </a:extLst>
          </p:cNvPr>
          <p:cNvPicPr>
            <a:picLocks noChangeAspect="1"/>
          </p:cNvPicPr>
          <p:nvPr/>
        </p:nvPicPr>
        <p:blipFill>
          <a:blip r:embed="rId2"/>
          <a:stretch>
            <a:fillRect/>
          </a:stretch>
        </p:blipFill>
        <p:spPr>
          <a:xfrm>
            <a:off x="388883" y="294290"/>
            <a:ext cx="11130455" cy="6411310"/>
          </a:xfrm>
          <a:prstGeom prst="rect">
            <a:avLst/>
          </a:prstGeom>
        </p:spPr>
      </p:pic>
    </p:spTree>
    <p:extLst>
      <p:ext uri="{BB962C8B-B14F-4D97-AF65-F5344CB8AC3E}">
        <p14:creationId xmlns:p14="http://schemas.microsoft.com/office/powerpoint/2010/main" val="294815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49B9-A273-6E3C-1C8A-9268C98742EE}"/>
              </a:ext>
            </a:extLst>
          </p:cNvPr>
          <p:cNvSpPr>
            <a:spLocks noGrp="1"/>
          </p:cNvSpPr>
          <p:nvPr>
            <p:ph type="title"/>
          </p:nvPr>
        </p:nvSpPr>
        <p:spPr>
          <a:xfrm>
            <a:off x="585216" y="2050064"/>
            <a:ext cx="9250751" cy="2326791"/>
          </a:xfrm>
        </p:spPr>
        <p:txBody>
          <a:bodyPr/>
          <a:lstStyle/>
          <a:p>
            <a:r>
              <a:rPr lang="en-US" sz="2800" dirty="0">
                <a:latin typeface="Söhne"/>
              </a:rPr>
              <a:t> New Repo.</a:t>
            </a:r>
            <a:br>
              <a:rPr lang="en-US" sz="2800" dirty="0">
                <a:latin typeface="Söhne"/>
              </a:rPr>
            </a:br>
            <a:br>
              <a:rPr lang="en-US" sz="2800" dirty="0">
                <a:latin typeface="Söhne"/>
              </a:rPr>
            </a:br>
            <a:r>
              <a:rPr lang="en-US" sz="2800" dirty="0">
                <a:latin typeface="Söhne"/>
              </a:rPr>
              <a:t> Components are made configurable.</a:t>
            </a:r>
            <a:br>
              <a:rPr lang="en-US" sz="2800" dirty="0">
                <a:latin typeface="Söhne"/>
              </a:rPr>
            </a:br>
            <a:br>
              <a:rPr lang="en-US" sz="2800" dirty="0">
                <a:latin typeface="Söhne"/>
              </a:rPr>
            </a:br>
            <a:r>
              <a:rPr lang="en-US" sz="2800" dirty="0">
                <a:latin typeface="Söhne"/>
              </a:rPr>
              <a:t> Added required validations.</a:t>
            </a:r>
            <a:br>
              <a:rPr lang="en-US" sz="2800" dirty="0">
                <a:latin typeface="Söhne"/>
              </a:rPr>
            </a:br>
            <a:endParaRPr lang="en-US" sz="2800" dirty="0">
              <a:latin typeface="Söhne"/>
            </a:endParaRPr>
          </a:p>
        </p:txBody>
      </p:sp>
      <p:sp>
        <p:nvSpPr>
          <p:cNvPr id="3" name="Text Placeholder 2">
            <a:extLst>
              <a:ext uri="{FF2B5EF4-FFF2-40B4-BE49-F238E27FC236}">
                <a16:creationId xmlns:a16="http://schemas.microsoft.com/office/drawing/2014/main" id="{806FAF55-507F-E79E-1B0D-08F8923F267B}"/>
              </a:ext>
            </a:extLst>
          </p:cNvPr>
          <p:cNvSpPr>
            <a:spLocks noGrp="1"/>
          </p:cNvSpPr>
          <p:nvPr>
            <p:ph type="body" sz="quarter" idx="12"/>
          </p:nvPr>
        </p:nvSpPr>
        <p:spPr>
          <a:xfrm>
            <a:off x="585216" y="585788"/>
            <a:ext cx="9144000" cy="615553"/>
          </a:xfrm>
        </p:spPr>
        <p:txBody>
          <a:bodyPr/>
          <a:lstStyle/>
          <a:p>
            <a:r>
              <a:rPr lang="en-US" sz="4000" dirty="0">
                <a:solidFill>
                  <a:srgbClr val="D59DFF"/>
                </a:solidFill>
                <a:latin typeface="+mj-lt"/>
              </a:rPr>
              <a:t>Design Decisions</a:t>
            </a:r>
          </a:p>
        </p:txBody>
      </p:sp>
    </p:spTree>
    <p:extLst>
      <p:ext uri="{BB962C8B-B14F-4D97-AF65-F5344CB8AC3E}">
        <p14:creationId xmlns:p14="http://schemas.microsoft.com/office/powerpoint/2010/main" val="190150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solidFill>
                  <a:srgbClr val="D59DFF"/>
                </a:solidFill>
              </a:rPr>
              <a:t>Why Different Repo?</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sz="2400" dirty="0">
                <a:solidFill>
                  <a:srgbClr val="374151"/>
                </a:solidFill>
                <a:latin typeface="Söhne"/>
              </a:rPr>
              <a:t>W</a:t>
            </a:r>
            <a:r>
              <a:rPr lang="en-US" sz="2400" b="0" i="0" dirty="0">
                <a:solidFill>
                  <a:srgbClr val="374151"/>
                </a:solidFill>
                <a:effectLst/>
                <a:latin typeface="Söhne"/>
              </a:rPr>
              <a:t>e ensure a clear separation between GQL tests and service code, resulting in improved code organization and maintainability.</a:t>
            </a:r>
          </a:p>
          <a:p>
            <a:r>
              <a:rPr lang="en-US" sz="2400" b="0" i="0" dirty="0">
                <a:solidFill>
                  <a:srgbClr val="374151"/>
                </a:solidFill>
                <a:effectLst/>
                <a:latin typeface="Söhne"/>
              </a:rPr>
              <a:t>Isolation between Service Code and Test Code ensures bug in Service Code is not introduced in Test Code and is caught by avoiding code sharing.</a:t>
            </a:r>
          </a:p>
          <a:p>
            <a:r>
              <a:rPr lang="en-US" sz="2400" b="0" i="0" dirty="0">
                <a:solidFill>
                  <a:srgbClr val="374151"/>
                </a:solidFill>
                <a:effectLst/>
                <a:latin typeface="Söhne"/>
              </a:rPr>
              <a:t>Builds take lesser time helping debug cycles.</a:t>
            </a:r>
          </a:p>
          <a:p>
            <a:r>
              <a:rPr lang="en-US" sz="2400" b="0" i="0" dirty="0">
                <a:solidFill>
                  <a:srgbClr val="374151"/>
                </a:solidFill>
                <a:effectLst/>
                <a:latin typeface="Söhne"/>
              </a:rPr>
              <a:t>Makes it easier for new team member to understand GQL Code.</a:t>
            </a:r>
          </a:p>
          <a:p>
            <a:pPr marL="0" indent="0">
              <a:buNone/>
            </a:pPr>
            <a:endParaRPr lang="en-US" sz="2400" b="0" i="0" dirty="0">
              <a:solidFill>
                <a:srgbClr val="374151"/>
              </a:solidFill>
              <a:effectLst/>
              <a:latin typeface="+mj-lt"/>
            </a:endParaRPr>
          </a:p>
          <a:p>
            <a:endParaRPr lang="en-US" sz="2400" b="0" i="0" dirty="0">
              <a:solidFill>
                <a:srgbClr val="374151"/>
              </a:solidFill>
              <a:effectLst/>
              <a:latin typeface="+mj-lt"/>
            </a:endParaRPr>
          </a:p>
          <a:p>
            <a:endParaRPr lang="en-US" dirty="0"/>
          </a:p>
        </p:txBody>
      </p:sp>
    </p:spTree>
    <p:extLst>
      <p:ext uri="{BB962C8B-B14F-4D97-AF65-F5344CB8AC3E}">
        <p14:creationId xmlns:p14="http://schemas.microsoft.com/office/powerpoint/2010/main" val="26119080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A519-A30F-A3D9-260D-EFC774E69E87}"/>
              </a:ext>
            </a:extLst>
          </p:cNvPr>
          <p:cNvSpPr>
            <a:spLocks noGrp="1"/>
          </p:cNvSpPr>
          <p:nvPr>
            <p:ph type="title"/>
          </p:nvPr>
        </p:nvSpPr>
        <p:spPr>
          <a:xfrm>
            <a:off x="585216" y="1468756"/>
            <a:ext cx="9144000" cy="2215991"/>
          </a:xfrm>
        </p:spPr>
        <p:txBody>
          <a:bodyPr/>
          <a:lstStyle/>
          <a:p>
            <a:br>
              <a:rPr lang="en-US" sz="2400" dirty="0">
                <a:latin typeface="Söhne"/>
              </a:rPr>
            </a:br>
            <a:br>
              <a:rPr lang="en-US" sz="2400" dirty="0">
                <a:latin typeface="Söhne"/>
              </a:rPr>
            </a:br>
            <a:r>
              <a:rPr lang="en-US" sz="2800" dirty="0">
                <a:latin typeface="Söhne"/>
              </a:rPr>
              <a:t>Helps identify the bugs on daily basis</a:t>
            </a:r>
            <a:br>
              <a:rPr lang="en-US" sz="2800" dirty="0">
                <a:solidFill>
                  <a:srgbClr val="D59DFF"/>
                </a:solidFill>
              </a:rPr>
            </a:br>
            <a:br>
              <a:rPr lang="en-US" sz="2800" dirty="0">
                <a:solidFill>
                  <a:srgbClr val="D59DFF"/>
                </a:solidFill>
              </a:rPr>
            </a:br>
            <a:r>
              <a:rPr lang="en-US" sz="2800" dirty="0">
                <a:solidFill>
                  <a:srgbClr val="FFFFFF"/>
                </a:solidFill>
                <a:latin typeface="Söhne"/>
              </a:rPr>
              <a:t>This will help PLR (public launch readiness) sign-off of AKS assessment service.</a:t>
            </a:r>
            <a:endParaRPr lang="en-US" sz="2800" dirty="0">
              <a:solidFill>
                <a:srgbClr val="D59DFF"/>
              </a:solidFill>
              <a:latin typeface="Söhne"/>
            </a:endParaRPr>
          </a:p>
        </p:txBody>
      </p:sp>
      <p:sp>
        <p:nvSpPr>
          <p:cNvPr id="3" name="Text Placeholder 2">
            <a:extLst>
              <a:ext uri="{FF2B5EF4-FFF2-40B4-BE49-F238E27FC236}">
                <a16:creationId xmlns:a16="http://schemas.microsoft.com/office/drawing/2014/main" id="{5028EB39-D200-4C8D-850D-BEDDF47CA0CB}"/>
              </a:ext>
            </a:extLst>
          </p:cNvPr>
          <p:cNvSpPr>
            <a:spLocks noGrp="1"/>
          </p:cNvSpPr>
          <p:nvPr>
            <p:ph type="body" sz="quarter" idx="12"/>
          </p:nvPr>
        </p:nvSpPr>
        <p:spPr>
          <a:xfrm>
            <a:off x="585216" y="585788"/>
            <a:ext cx="9144000" cy="615553"/>
          </a:xfrm>
        </p:spPr>
        <p:txBody>
          <a:bodyPr/>
          <a:lstStyle/>
          <a:p>
            <a:r>
              <a:rPr lang="en-US" sz="4000" dirty="0">
                <a:solidFill>
                  <a:srgbClr val="D59DFF"/>
                </a:solidFill>
              </a:rPr>
              <a:t>IMPACT</a:t>
            </a:r>
          </a:p>
        </p:txBody>
      </p:sp>
    </p:spTree>
    <p:extLst>
      <p:ext uri="{BB962C8B-B14F-4D97-AF65-F5344CB8AC3E}">
        <p14:creationId xmlns:p14="http://schemas.microsoft.com/office/powerpoint/2010/main" val="179394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D4DA-BE63-B4BC-EE10-1F09175C74E2}"/>
              </a:ext>
            </a:extLst>
          </p:cNvPr>
          <p:cNvSpPr>
            <a:spLocks noGrp="1"/>
          </p:cNvSpPr>
          <p:nvPr>
            <p:ph type="title"/>
          </p:nvPr>
        </p:nvSpPr>
        <p:spPr/>
        <p:txBody>
          <a:bodyPr/>
          <a:lstStyle/>
          <a:p>
            <a:r>
              <a:rPr lang="en-US"/>
              <a:t>ASC Dashboard for AKS Assessment Service</a:t>
            </a:r>
          </a:p>
        </p:txBody>
      </p:sp>
    </p:spTree>
    <p:extLst>
      <p:ext uri="{BB962C8B-B14F-4D97-AF65-F5344CB8AC3E}">
        <p14:creationId xmlns:p14="http://schemas.microsoft.com/office/powerpoint/2010/main" val="213575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9A58-6EBF-92CB-2A73-1B99C6BF0675}"/>
              </a:ext>
            </a:extLst>
          </p:cNvPr>
          <p:cNvSpPr>
            <a:spLocks noGrp="1"/>
          </p:cNvSpPr>
          <p:nvPr>
            <p:ph type="title"/>
          </p:nvPr>
        </p:nvSpPr>
        <p:spPr>
          <a:xfrm>
            <a:off x="489523" y="1411645"/>
            <a:ext cx="9144000" cy="997196"/>
          </a:xfrm>
        </p:spPr>
        <p:txBody>
          <a:bodyPr/>
          <a:lstStyle/>
          <a:p>
            <a:r>
              <a:rPr lang="en-US" sz="2400" dirty="0">
                <a:latin typeface="Söhne"/>
              </a:rPr>
              <a:t>Enables support engineers to view service logs, thus helping them in diagnosing and debugging  Azure customer issues.</a:t>
            </a:r>
            <a:br>
              <a:rPr lang="en-US" sz="2400" dirty="0">
                <a:latin typeface="Söhne"/>
              </a:rPr>
            </a:br>
            <a:endParaRPr lang="en-US" sz="2400" dirty="0">
              <a:latin typeface="Söhne"/>
            </a:endParaRPr>
          </a:p>
        </p:txBody>
      </p:sp>
      <p:sp>
        <p:nvSpPr>
          <p:cNvPr id="3" name="Text Placeholder 2">
            <a:extLst>
              <a:ext uri="{FF2B5EF4-FFF2-40B4-BE49-F238E27FC236}">
                <a16:creationId xmlns:a16="http://schemas.microsoft.com/office/drawing/2014/main" id="{159B9082-9EE0-976C-7502-26A4692DBF86}"/>
              </a:ext>
            </a:extLst>
          </p:cNvPr>
          <p:cNvSpPr>
            <a:spLocks noGrp="1"/>
          </p:cNvSpPr>
          <p:nvPr>
            <p:ph type="body" sz="quarter" idx="12"/>
          </p:nvPr>
        </p:nvSpPr>
        <p:spPr>
          <a:xfrm>
            <a:off x="585216" y="316495"/>
            <a:ext cx="9144000" cy="615553"/>
          </a:xfrm>
        </p:spPr>
        <p:txBody>
          <a:bodyPr/>
          <a:lstStyle/>
          <a:p>
            <a:r>
              <a:rPr lang="en-US" sz="4000" dirty="0">
                <a:solidFill>
                  <a:srgbClr val="D59DFF"/>
                </a:solidFill>
              </a:rPr>
              <a:t>What?</a:t>
            </a:r>
          </a:p>
        </p:txBody>
      </p:sp>
    </p:spTree>
    <p:extLst>
      <p:ext uri="{BB962C8B-B14F-4D97-AF65-F5344CB8AC3E}">
        <p14:creationId xmlns:p14="http://schemas.microsoft.com/office/powerpoint/2010/main" val="393141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D5AAED-7705-52B8-D6C1-05CFED8F24F3}"/>
              </a:ext>
            </a:extLst>
          </p:cNvPr>
          <p:cNvSpPr>
            <a:spLocks noGrp="1"/>
          </p:cNvSpPr>
          <p:nvPr>
            <p:ph type="title"/>
          </p:nvPr>
        </p:nvSpPr>
        <p:spPr>
          <a:xfrm>
            <a:off x="588263" y="457200"/>
            <a:ext cx="11018520" cy="553998"/>
          </a:xfrm>
        </p:spPr>
        <p:txBody>
          <a:bodyPr/>
          <a:lstStyle/>
          <a:p>
            <a:r>
              <a:rPr lang="en-US" dirty="0"/>
              <a:t>Execution Flow</a:t>
            </a:r>
          </a:p>
        </p:txBody>
      </p:sp>
      <p:pic>
        <p:nvPicPr>
          <p:cNvPr id="14" name="Content Placeholder 13">
            <a:extLst>
              <a:ext uri="{FF2B5EF4-FFF2-40B4-BE49-F238E27FC236}">
                <a16:creationId xmlns:a16="http://schemas.microsoft.com/office/drawing/2014/main" id="{6C32EE89-D3C7-D69E-BAE5-B74D836BF04D}"/>
              </a:ext>
            </a:extLst>
          </p:cNvPr>
          <p:cNvPicPr>
            <a:picLocks noGrp="1" noChangeAspect="1"/>
          </p:cNvPicPr>
          <p:nvPr>
            <p:ph sz="quarter" idx="10"/>
          </p:nvPr>
        </p:nvPicPr>
        <p:blipFill>
          <a:blip r:embed="rId2"/>
          <a:stretch>
            <a:fillRect/>
          </a:stretch>
        </p:blipFill>
        <p:spPr>
          <a:xfrm>
            <a:off x="2126513" y="1940369"/>
            <a:ext cx="8240232" cy="5013325"/>
          </a:xfrm>
          <a:prstGeom prst="rect">
            <a:avLst/>
          </a:prstGeom>
          <a:noFill/>
        </p:spPr>
      </p:pic>
    </p:spTree>
    <p:extLst>
      <p:ext uri="{BB962C8B-B14F-4D97-AF65-F5344CB8AC3E}">
        <p14:creationId xmlns:p14="http://schemas.microsoft.com/office/powerpoint/2010/main" val="17433436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CD7D079-3FDA-11D7-E09B-E6F65CE0C965}"/>
              </a:ext>
            </a:extLst>
          </p:cNvPr>
          <p:cNvPicPr>
            <a:picLocks noChangeAspect="1"/>
          </p:cNvPicPr>
          <p:nvPr/>
        </p:nvPicPr>
        <p:blipFill>
          <a:blip r:embed="rId2"/>
          <a:stretch>
            <a:fillRect/>
          </a:stretch>
        </p:blipFill>
        <p:spPr>
          <a:xfrm>
            <a:off x="0" y="1"/>
            <a:ext cx="12192000" cy="6857999"/>
          </a:xfrm>
          <a:prstGeom prst="rect">
            <a:avLst/>
          </a:prstGeom>
        </p:spPr>
      </p:pic>
      <p:sp>
        <p:nvSpPr>
          <p:cNvPr id="6" name="Arrow: Up 5">
            <a:extLst>
              <a:ext uri="{FF2B5EF4-FFF2-40B4-BE49-F238E27FC236}">
                <a16:creationId xmlns:a16="http://schemas.microsoft.com/office/drawing/2014/main" id="{BD93C961-612C-CD8A-55FF-5342B4643205}"/>
              </a:ext>
            </a:extLst>
          </p:cNvPr>
          <p:cNvSpPr/>
          <p:nvPr/>
        </p:nvSpPr>
        <p:spPr bwMode="auto">
          <a:xfrm>
            <a:off x="580265" y="2753140"/>
            <a:ext cx="477079" cy="815008"/>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070848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E324A8D-E761-44D7-CA85-E5135D8D82CF}"/>
              </a:ext>
            </a:extLst>
          </p:cNvPr>
          <p:cNvPicPr>
            <a:picLocks noChangeAspect="1"/>
          </p:cNvPicPr>
          <p:nvPr/>
        </p:nvPicPr>
        <p:blipFill>
          <a:blip r:embed="rId2"/>
          <a:stretch>
            <a:fillRect/>
          </a:stretch>
        </p:blipFill>
        <p:spPr>
          <a:xfrm>
            <a:off x="237893" y="0"/>
            <a:ext cx="11872331" cy="6590371"/>
          </a:xfrm>
          <a:prstGeom prst="rect">
            <a:avLst/>
          </a:prstGeom>
        </p:spPr>
      </p:pic>
      <p:sp>
        <p:nvSpPr>
          <p:cNvPr id="8" name="Arrow: Down 7">
            <a:extLst>
              <a:ext uri="{FF2B5EF4-FFF2-40B4-BE49-F238E27FC236}">
                <a16:creationId xmlns:a16="http://schemas.microsoft.com/office/drawing/2014/main" id="{8AE7871C-F2B2-16FB-DB96-69196723CCB8}"/>
              </a:ext>
            </a:extLst>
          </p:cNvPr>
          <p:cNvSpPr/>
          <p:nvPr/>
        </p:nvSpPr>
        <p:spPr bwMode="auto">
          <a:xfrm>
            <a:off x="6478857" y="866077"/>
            <a:ext cx="512957" cy="63562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Arrow: Up 10">
            <a:extLst>
              <a:ext uri="{FF2B5EF4-FFF2-40B4-BE49-F238E27FC236}">
                <a16:creationId xmlns:a16="http://schemas.microsoft.com/office/drawing/2014/main" id="{FB956C50-7E38-CDDF-C2BA-66B085E312C7}"/>
              </a:ext>
            </a:extLst>
          </p:cNvPr>
          <p:cNvSpPr/>
          <p:nvPr/>
        </p:nvSpPr>
        <p:spPr bwMode="auto">
          <a:xfrm>
            <a:off x="2756208" y="1276814"/>
            <a:ext cx="512957" cy="63562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3" name="Graphic 12" descr="Badge 1 with solid fill">
            <a:extLst>
              <a:ext uri="{FF2B5EF4-FFF2-40B4-BE49-F238E27FC236}">
                <a16:creationId xmlns:a16="http://schemas.microsoft.com/office/drawing/2014/main" id="{88D50DFE-C7B6-3040-591E-9DEF0CE353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8902" y="1332570"/>
            <a:ext cx="579864" cy="579864"/>
          </a:xfrm>
          <a:prstGeom prst="rect">
            <a:avLst/>
          </a:prstGeom>
        </p:spPr>
      </p:pic>
      <p:sp>
        <p:nvSpPr>
          <p:cNvPr id="14" name="Arrow: Down 13">
            <a:extLst>
              <a:ext uri="{FF2B5EF4-FFF2-40B4-BE49-F238E27FC236}">
                <a16:creationId xmlns:a16="http://schemas.microsoft.com/office/drawing/2014/main" id="{0664CAF1-C997-4806-875D-D119B9A6FFB0}"/>
              </a:ext>
            </a:extLst>
          </p:cNvPr>
          <p:cNvSpPr/>
          <p:nvPr/>
        </p:nvSpPr>
        <p:spPr bwMode="auto">
          <a:xfrm>
            <a:off x="2232100" y="2430967"/>
            <a:ext cx="524108" cy="54641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6" name="Graphic 15" descr="Badge with solid fill">
            <a:extLst>
              <a:ext uri="{FF2B5EF4-FFF2-40B4-BE49-F238E27FC236}">
                <a16:creationId xmlns:a16="http://schemas.microsoft.com/office/drawing/2014/main" id="{C6578DDE-CA7D-65B4-0711-AF416866D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4169" y="2360343"/>
            <a:ext cx="617034" cy="617034"/>
          </a:xfrm>
          <a:prstGeom prst="rect">
            <a:avLst/>
          </a:prstGeom>
        </p:spPr>
      </p:pic>
      <p:pic>
        <p:nvPicPr>
          <p:cNvPr id="18" name="Graphic 17" descr="Badge 3 with solid fill">
            <a:extLst>
              <a:ext uri="{FF2B5EF4-FFF2-40B4-BE49-F238E27FC236}">
                <a16:creationId xmlns:a16="http://schemas.microsoft.com/office/drawing/2014/main" id="{112C6ACA-1E2F-4BA6-15EB-20620D9B27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54643" y="866077"/>
            <a:ext cx="617034" cy="617034"/>
          </a:xfrm>
          <a:prstGeom prst="rect">
            <a:avLst/>
          </a:prstGeom>
        </p:spPr>
      </p:pic>
    </p:spTree>
    <p:extLst>
      <p:ext uri="{BB962C8B-B14F-4D97-AF65-F5344CB8AC3E}">
        <p14:creationId xmlns:p14="http://schemas.microsoft.com/office/powerpoint/2010/main" val="203299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F42E65-3023-5BA7-049C-40EBE0A06619}"/>
              </a:ext>
            </a:extLst>
          </p:cNvPr>
          <p:cNvSpPr>
            <a:spLocks noGrp="1"/>
          </p:cNvSpPr>
          <p:nvPr>
            <p:ph type="body" sz="quarter" idx="12"/>
          </p:nvPr>
        </p:nvSpPr>
        <p:spPr>
          <a:xfrm>
            <a:off x="637768" y="228436"/>
            <a:ext cx="9144000" cy="553998"/>
          </a:xfrm>
        </p:spPr>
        <p:txBody>
          <a:bodyPr/>
          <a:lstStyle/>
          <a:p>
            <a:r>
              <a:rPr lang="en-US" sz="3600"/>
              <a:t>OUTCOMES:</a:t>
            </a:r>
          </a:p>
        </p:txBody>
      </p:sp>
      <p:pic>
        <p:nvPicPr>
          <p:cNvPr id="5" name="Picture 4" descr="A screenshot of a computer screen&#10;&#10;Description automatically generated with medium confidence">
            <a:extLst>
              <a:ext uri="{FF2B5EF4-FFF2-40B4-BE49-F238E27FC236}">
                <a16:creationId xmlns:a16="http://schemas.microsoft.com/office/drawing/2014/main" id="{64CF2749-2758-A867-C363-AF994AF8E769}"/>
              </a:ext>
            </a:extLst>
          </p:cNvPr>
          <p:cNvPicPr>
            <a:picLocks noChangeAspect="1"/>
          </p:cNvPicPr>
          <p:nvPr/>
        </p:nvPicPr>
        <p:blipFill>
          <a:blip r:embed="rId2"/>
          <a:stretch>
            <a:fillRect/>
          </a:stretch>
        </p:blipFill>
        <p:spPr>
          <a:xfrm>
            <a:off x="157655" y="912116"/>
            <a:ext cx="11950262" cy="5945884"/>
          </a:xfrm>
          <a:prstGeom prst="rect">
            <a:avLst/>
          </a:prstGeom>
        </p:spPr>
      </p:pic>
    </p:spTree>
    <p:extLst>
      <p:ext uri="{BB962C8B-B14F-4D97-AF65-F5344CB8AC3E}">
        <p14:creationId xmlns:p14="http://schemas.microsoft.com/office/powerpoint/2010/main" val="228940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7562-F7A0-8DEC-8AAE-820DC2BFEBE6}"/>
              </a:ext>
            </a:extLst>
          </p:cNvPr>
          <p:cNvSpPr>
            <a:spLocks noGrp="1"/>
          </p:cNvSpPr>
          <p:nvPr>
            <p:ph type="title"/>
          </p:nvPr>
        </p:nvSpPr>
        <p:spPr>
          <a:xfrm>
            <a:off x="718780" y="2160597"/>
            <a:ext cx="9144000" cy="1163395"/>
          </a:xfrm>
        </p:spPr>
        <p:txBody>
          <a:bodyPr/>
          <a:lstStyle/>
          <a:p>
            <a:r>
              <a:rPr lang="en-US" sz="2800" dirty="0">
                <a:latin typeface="Söhne"/>
              </a:rPr>
              <a:t>Guaranteed Quality Levels(GQL’s)</a:t>
            </a:r>
            <a:br>
              <a:rPr lang="en-US" sz="2800" dirty="0">
                <a:latin typeface="Söhne"/>
              </a:rPr>
            </a:br>
            <a:br>
              <a:rPr lang="en-US" sz="2800" dirty="0">
                <a:latin typeface="Söhne"/>
              </a:rPr>
            </a:br>
            <a:r>
              <a:rPr lang="en-US" sz="2800" dirty="0">
                <a:latin typeface="Söhne"/>
              </a:rPr>
              <a:t>Azure Support Center(ASC) Dashboard</a:t>
            </a:r>
          </a:p>
        </p:txBody>
      </p:sp>
      <p:sp>
        <p:nvSpPr>
          <p:cNvPr id="3" name="Text Placeholder 2">
            <a:extLst>
              <a:ext uri="{FF2B5EF4-FFF2-40B4-BE49-F238E27FC236}">
                <a16:creationId xmlns:a16="http://schemas.microsoft.com/office/drawing/2014/main" id="{C42885A4-5B72-80E3-2FC5-591944E14E2C}"/>
              </a:ext>
            </a:extLst>
          </p:cNvPr>
          <p:cNvSpPr>
            <a:spLocks noGrp="1"/>
          </p:cNvSpPr>
          <p:nvPr>
            <p:ph type="body" sz="quarter" idx="12"/>
          </p:nvPr>
        </p:nvSpPr>
        <p:spPr>
          <a:xfrm>
            <a:off x="585216" y="585788"/>
            <a:ext cx="9144000" cy="553998"/>
          </a:xfrm>
        </p:spPr>
        <p:txBody>
          <a:bodyPr/>
          <a:lstStyle/>
          <a:p>
            <a:r>
              <a:rPr lang="en-US" sz="3600">
                <a:solidFill>
                  <a:srgbClr val="D59DFF"/>
                </a:solidFill>
                <a:latin typeface="+mj-lt"/>
              </a:rPr>
              <a:t>Automation for AKS Assessment Service</a:t>
            </a:r>
          </a:p>
        </p:txBody>
      </p:sp>
    </p:spTree>
    <p:extLst>
      <p:ext uri="{BB962C8B-B14F-4D97-AF65-F5344CB8AC3E}">
        <p14:creationId xmlns:p14="http://schemas.microsoft.com/office/powerpoint/2010/main" val="71998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23DC-19CF-7D40-AE63-28B39DE4624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AD49B26-00A3-0D32-53B2-79609ECE659D}"/>
              </a:ext>
            </a:extLst>
          </p:cNvPr>
          <p:cNvSpPr>
            <a:spLocks noGrp="1"/>
          </p:cNvSpPr>
          <p:nvPr>
            <p:ph type="body" sz="quarter" idx="12"/>
          </p:nvPr>
        </p:nvSpPr>
        <p:spPr/>
        <p:txBody>
          <a:bodyPr/>
          <a:lstStyle/>
          <a:p>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ED9E795A-2F56-5DD0-CEE0-578E85F718F2}"/>
              </a:ext>
            </a:extLst>
          </p:cNvPr>
          <p:cNvPicPr>
            <a:picLocks noChangeAspect="1"/>
          </p:cNvPicPr>
          <p:nvPr/>
        </p:nvPicPr>
        <p:blipFill>
          <a:blip r:embed="rId2"/>
          <a:stretch>
            <a:fillRect/>
          </a:stretch>
        </p:blipFill>
        <p:spPr>
          <a:xfrm>
            <a:off x="10116" y="94593"/>
            <a:ext cx="11857403" cy="6684579"/>
          </a:xfrm>
          <a:prstGeom prst="rect">
            <a:avLst/>
          </a:prstGeom>
        </p:spPr>
      </p:pic>
      <p:sp>
        <p:nvSpPr>
          <p:cNvPr id="6" name="Arrow: Down 5">
            <a:extLst>
              <a:ext uri="{FF2B5EF4-FFF2-40B4-BE49-F238E27FC236}">
                <a16:creationId xmlns:a16="http://schemas.microsoft.com/office/drawing/2014/main" id="{D0590C10-5351-7988-D4ED-AACF5326FADE}"/>
              </a:ext>
            </a:extLst>
          </p:cNvPr>
          <p:cNvSpPr/>
          <p:nvPr/>
        </p:nvSpPr>
        <p:spPr bwMode="auto">
          <a:xfrm>
            <a:off x="5009322" y="4691270"/>
            <a:ext cx="705678" cy="805069"/>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Arrow: Up 6">
            <a:extLst>
              <a:ext uri="{FF2B5EF4-FFF2-40B4-BE49-F238E27FC236}">
                <a16:creationId xmlns:a16="http://schemas.microsoft.com/office/drawing/2014/main" id="{6122849D-F5A7-7868-AA84-9AB4B5196BC5}"/>
              </a:ext>
            </a:extLst>
          </p:cNvPr>
          <p:cNvSpPr/>
          <p:nvPr/>
        </p:nvSpPr>
        <p:spPr bwMode="auto">
          <a:xfrm>
            <a:off x="6838122" y="4234070"/>
            <a:ext cx="655982" cy="76531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Graphic 8" descr="Badge 1 outline">
            <a:extLst>
              <a:ext uri="{FF2B5EF4-FFF2-40B4-BE49-F238E27FC236}">
                <a16:creationId xmlns:a16="http://schemas.microsoft.com/office/drawing/2014/main" id="{71D0018A-9FC5-F308-CAAC-84EB09FC3D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8868" y="4263887"/>
            <a:ext cx="705678" cy="705678"/>
          </a:xfrm>
          <a:prstGeom prst="rect">
            <a:avLst/>
          </a:prstGeom>
        </p:spPr>
      </p:pic>
      <p:pic>
        <p:nvPicPr>
          <p:cNvPr id="11" name="Graphic 10" descr="Badge outline">
            <a:extLst>
              <a:ext uri="{FF2B5EF4-FFF2-40B4-BE49-F238E27FC236}">
                <a16:creationId xmlns:a16="http://schemas.microsoft.com/office/drawing/2014/main" id="{4BC55DE0-BD41-6529-5222-22CA231C26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3343" y="4812195"/>
            <a:ext cx="563217" cy="563217"/>
          </a:xfrm>
          <a:prstGeom prst="rect">
            <a:avLst/>
          </a:prstGeom>
        </p:spPr>
      </p:pic>
    </p:spTree>
    <p:extLst>
      <p:ext uri="{BB962C8B-B14F-4D97-AF65-F5344CB8AC3E}">
        <p14:creationId xmlns:p14="http://schemas.microsoft.com/office/powerpoint/2010/main" val="12791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DDF1E37-DF11-338D-E722-50F28D61BBCA}"/>
              </a:ext>
            </a:extLst>
          </p:cNvPr>
          <p:cNvPicPr>
            <a:picLocks noChangeAspect="1"/>
          </p:cNvPicPr>
          <p:nvPr/>
        </p:nvPicPr>
        <p:blipFill>
          <a:blip r:embed="rId2"/>
          <a:stretch>
            <a:fillRect/>
          </a:stretch>
        </p:blipFill>
        <p:spPr>
          <a:xfrm>
            <a:off x="241267" y="135698"/>
            <a:ext cx="11666276" cy="6721366"/>
          </a:xfrm>
          <a:prstGeom prst="rect">
            <a:avLst/>
          </a:prstGeom>
        </p:spPr>
      </p:pic>
      <p:sp>
        <p:nvSpPr>
          <p:cNvPr id="6" name="Arrow: Right 5">
            <a:extLst>
              <a:ext uri="{FF2B5EF4-FFF2-40B4-BE49-F238E27FC236}">
                <a16:creationId xmlns:a16="http://schemas.microsoft.com/office/drawing/2014/main" id="{F60E9FE5-5BBB-5BCB-1230-715EFA566916}"/>
              </a:ext>
            </a:extLst>
          </p:cNvPr>
          <p:cNvSpPr/>
          <p:nvPr/>
        </p:nvSpPr>
        <p:spPr bwMode="auto">
          <a:xfrm>
            <a:off x="5585791" y="4969565"/>
            <a:ext cx="983974" cy="4985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418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CB0D6-FC32-93EB-75C7-6C9D6B2BF98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49F4F1E-84BC-DA31-9835-5C5807DE8CB3}"/>
              </a:ext>
            </a:extLst>
          </p:cNvPr>
          <p:cNvSpPr>
            <a:spLocks noGrp="1"/>
          </p:cNvSpPr>
          <p:nvPr>
            <p:ph type="body" sz="quarter" idx="12"/>
          </p:nvPr>
        </p:nvSpPr>
        <p:spPr/>
        <p:txBody>
          <a:bodyPr/>
          <a:lstStyle/>
          <a:p>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0A3AE39D-1AEC-AC7A-F365-1F65DE2CC8D1}"/>
              </a:ext>
            </a:extLst>
          </p:cNvPr>
          <p:cNvPicPr>
            <a:picLocks noChangeAspect="1"/>
          </p:cNvPicPr>
          <p:nvPr/>
        </p:nvPicPr>
        <p:blipFill>
          <a:blip r:embed="rId2"/>
          <a:stretch>
            <a:fillRect/>
          </a:stretch>
        </p:blipFill>
        <p:spPr>
          <a:xfrm>
            <a:off x="161348" y="441557"/>
            <a:ext cx="12030652" cy="6169572"/>
          </a:xfrm>
          <a:prstGeom prst="rect">
            <a:avLst/>
          </a:prstGeom>
        </p:spPr>
      </p:pic>
    </p:spTree>
    <p:extLst>
      <p:ext uri="{BB962C8B-B14F-4D97-AF65-F5344CB8AC3E}">
        <p14:creationId xmlns:p14="http://schemas.microsoft.com/office/powerpoint/2010/main" val="177546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27289B-C6A7-9CCC-D635-E2171EF0C77D}"/>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a:t>Impact</a:t>
            </a:r>
          </a:p>
        </p:txBody>
      </p:sp>
      <p:pic>
        <p:nvPicPr>
          <p:cNvPr id="9" name="Picture 4" descr="Blue arrows pointing at a red button">
            <a:extLst>
              <a:ext uri="{FF2B5EF4-FFF2-40B4-BE49-F238E27FC236}">
                <a16:creationId xmlns:a16="http://schemas.microsoft.com/office/drawing/2014/main" id="{89E52B51-069B-CC48-6520-41712FD10258}"/>
              </a:ext>
            </a:extLst>
          </p:cNvPr>
          <p:cNvPicPr>
            <a:picLocks noChangeAspect="1"/>
          </p:cNvPicPr>
          <p:nvPr/>
        </p:nvPicPr>
        <p:blipFill rotWithShape="1">
          <a:blip r:embed="rId2"/>
          <a:srcRect t="20100" r="-5" b="14076"/>
          <a:stretch/>
        </p:blipFill>
        <p:spPr>
          <a:xfrm>
            <a:off x="584200" y="1435100"/>
            <a:ext cx="11018838" cy="4833938"/>
          </a:xfrm>
          <a:prstGeom prst="rect">
            <a:avLst/>
          </a:prstGeom>
          <a:noFill/>
        </p:spPr>
      </p:pic>
    </p:spTree>
    <p:extLst>
      <p:ext uri="{BB962C8B-B14F-4D97-AF65-F5344CB8AC3E}">
        <p14:creationId xmlns:p14="http://schemas.microsoft.com/office/powerpoint/2010/main" val="38480525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BB5DC-45C1-80A4-DD58-EB4419754ACC}"/>
              </a:ext>
            </a:extLst>
          </p:cNvPr>
          <p:cNvSpPr>
            <a:spLocks noGrp="1"/>
          </p:cNvSpPr>
          <p:nvPr>
            <p:ph type="body" sz="quarter" idx="12"/>
          </p:nvPr>
        </p:nvSpPr>
        <p:spPr/>
        <p:txBody>
          <a:bodyPr/>
          <a:lstStyle/>
          <a:p>
            <a:r>
              <a:rPr lang="en-US"/>
              <a:t>Questions?</a:t>
            </a:r>
          </a:p>
        </p:txBody>
      </p:sp>
    </p:spTree>
    <p:extLst>
      <p:ext uri="{BB962C8B-B14F-4D97-AF65-F5344CB8AC3E}">
        <p14:creationId xmlns:p14="http://schemas.microsoft.com/office/powerpoint/2010/main" val="301949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10BF73-B91A-E4DC-472E-4216189241DD}"/>
              </a:ext>
            </a:extLst>
          </p:cNvPr>
          <p:cNvSpPr>
            <a:spLocks noGrp="1"/>
          </p:cNvSpPr>
          <p:nvPr>
            <p:ph type="body" sz="quarter" idx="12"/>
          </p:nvPr>
        </p:nvSpPr>
        <p:spPr>
          <a:xfrm>
            <a:off x="464900" y="599156"/>
            <a:ext cx="9144000" cy="553998"/>
          </a:xfrm>
        </p:spPr>
        <p:txBody>
          <a:bodyPr vert="horz" wrap="square" lIns="0" tIns="0" rIns="0" bIns="0" rtlCol="0" anchor="t">
            <a:spAutoFit/>
          </a:bodyPr>
          <a:lstStyle/>
          <a:p>
            <a:r>
              <a:rPr lang="en-US" sz="3600">
                <a:solidFill>
                  <a:srgbClr val="D59DFF"/>
                </a:solidFill>
                <a:cs typeface="Segoe UI"/>
              </a:rPr>
              <a:t>Thank you</a:t>
            </a:r>
            <a:endParaRPr lang="en-US" sz="3600">
              <a:solidFill>
                <a:srgbClr val="D59DFF"/>
              </a:solidFill>
            </a:endParaRPr>
          </a:p>
        </p:txBody>
      </p:sp>
    </p:spTree>
    <p:extLst>
      <p:ext uri="{BB962C8B-B14F-4D97-AF65-F5344CB8AC3E}">
        <p14:creationId xmlns:p14="http://schemas.microsoft.com/office/powerpoint/2010/main" val="409268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9CFF-5737-2040-AB97-7BA9FEA974A4}"/>
              </a:ext>
            </a:extLst>
          </p:cNvPr>
          <p:cNvSpPr>
            <a:spLocks noGrp="1"/>
          </p:cNvSpPr>
          <p:nvPr>
            <p:ph type="title"/>
          </p:nvPr>
        </p:nvSpPr>
        <p:spPr>
          <a:xfrm>
            <a:off x="585216" y="322650"/>
            <a:ext cx="9144000" cy="1107996"/>
          </a:xfrm>
        </p:spPr>
        <p:txBody>
          <a:bodyPr/>
          <a:lstStyle/>
          <a:p>
            <a:r>
              <a:rPr lang="en-US" sz="4000">
                <a:solidFill>
                  <a:srgbClr val="D59DFF"/>
                </a:solidFill>
              </a:rPr>
              <a:t>What are GQL’s?</a:t>
            </a:r>
            <a:br>
              <a:rPr lang="en-US" sz="4000">
                <a:solidFill>
                  <a:srgbClr val="D59DFF"/>
                </a:solidFill>
              </a:rPr>
            </a:br>
            <a:endParaRPr lang="en-US" sz="4000">
              <a:solidFill>
                <a:srgbClr val="D59DFF"/>
              </a:solidFill>
            </a:endParaRPr>
          </a:p>
        </p:txBody>
      </p:sp>
      <p:sp>
        <p:nvSpPr>
          <p:cNvPr id="7" name="TextBox 6">
            <a:extLst>
              <a:ext uri="{FF2B5EF4-FFF2-40B4-BE49-F238E27FC236}">
                <a16:creationId xmlns:a16="http://schemas.microsoft.com/office/drawing/2014/main" id="{D1E12CD7-3404-3E93-FC0E-AA2B8C3BA3BB}"/>
              </a:ext>
            </a:extLst>
          </p:cNvPr>
          <p:cNvSpPr txBox="1"/>
          <p:nvPr/>
        </p:nvSpPr>
        <p:spPr>
          <a:xfrm>
            <a:off x="585216" y="1430646"/>
            <a:ext cx="11021568" cy="365176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Söhne"/>
              </a:rPr>
              <a:t>GQL’s are End To End Tests that Identify health of functional Aspects of the service.​</a:t>
            </a:r>
          </a:p>
          <a:p>
            <a:pPr marL="285750" indent="-285750">
              <a:buFont typeface="Arial" panose="020B0604020202020204" pitchFamily="34" charset="0"/>
              <a:buChar char="•"/>
            </a:pPr>
            <a:endParaRPr lang="en-US" sz="2800" dirty="0">
              <a:latin typeface="Söhne"/>
            </a:endParaRPr>
          </a:p>
          <a:p>
            <a:pPr marL="285750" indent="-285750">
              <a:buFont typeface="Arial" panose="020B0604020202020204" pitchFamily="34" charset="0"/>
              <a:buChar char="•"/>
            </a:pPr>
            <a:r>
              <a:rPr lang="en-US" sz="2800" dirty="0">
                <a:latin typeface="Söhne"/>
              </a:rPr>
              <a:t>GQL’s are set of standards to make sure we are maintaining quality​.</a:t>
            </a:r>
          </a:p>
          <a:p>
            <a:pPr marL="285750" indent="-285750">
              <a:buFont typeface="Arial" panose="020B0604020202020204" pitchFamily="34" charset="0"/>
              <a:buChar char="•"/>
            </a:pPr>
            <a:endParaRPr lang="en-US" sz="2800" dirty="0">
              <a:latin typeface="Söhne"/>
            </a:endParaRPr>
          </a:p>
          <a:p>
            <a:pPr marL="285750" indent="-285750">
              <a:buFont typeface="Arial" panose="020B0604020202020204" pitchFamily="34" charset="0"/>
              <a:buChar char="•"/>
            </a:pPr>
            <a:r>
              <a:rPr lang="en-US" sz="2800" dirty="0">
                <a:latin typeface="Söhne"/>
              </a:rPr>
              <a:t>GQL’s run daily to ensure all functional requirements of the service is worked as expected from customer’s perspective.</a:t>
            </a:r>
          </a:p>
          <a:p>
            <a:endParaRPr lang="en-US" b="1" dirty="0">
              <a:latin typeface="+mj-lt"/>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5140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AA8D-A634-91D6-34B0-9148942BC14E}"/>
              </a:ext>
            </a:extLst>
          </p:cNvPr>
          <p:cNvSpPr>
            <a:spLocks noGrp="1"/>
          </p:cNvSpPr>
          <p:nvPr>
            <p:ph type="title"/>
          </p:nvPr>
        </p:nvSpPr>
        <p:spPr>
          <a:xfrm>
            <a:off x="1247367" y="1256639"/>
            <a:ext cx="9144000" cy="5429179"/>
          </a:xfrm>
        </p:spPr>
        <p:txBody>
          <a:bodyPr/>
          <a:lstStyle/>
          <a:p>
            <a:r>
              <a:rPr lang="en-US" sz="2800" dirty="0">
                <a:latin typeface="Söhne"/>
              </a:rPr>
              <a:t>Managed Identity</a:t>
            </a:r>
            <a:br>
              <a:rPr lang="en-US" sz="2800" dirty="0">
                <a:latin typeface="Söhne"/>
              </a:rPr>
            </a:br>
            <a:br>
              <a:rPr lang="en-US" sz="2800" dirty="0">
                <a:latin typeface="Söhne"/>
              </a:rPr>
            </a:br>
            <a:r>
              <a:rPr lang="en-US" sz="2800" dirty="0">
                <a:latin typeface="Söhne"/>
              </a:rPr>
              <a:t>We created the resources</a:t>
            </a:r>
            <a:br>
              <a:rPr lang="en-US" sz="2800" dirty="0">
                <a:latin typeface="Söhne"/>
              </a:rPr>
            </a:br>
            <a:r>
              <a:rPr lang="en-US" sz="2800" dirty="0">
                <a:latin typeface="Söhne"/>
              </a:rPr>
              <a:t>            -&gt;CloudTest Account​</a:t>
            </a:r>
            <a:br>
              <a:rPr lang="en-US" sz="2800" dirty="0">
                <a:latin typeface="Söhne"/>
              </a:rPr>
            </a:br>
            <a:r>
              <a:rPr lang="en-US" sz="2800" dirty="0">
                <a:latin typeface="Söhne"/>
              </a:rPr>
              <a:t>            -&gt;1ES Managed Image​</a:t>
            </a:r>
            <a:br>
              <a:rPr lang="en-US" sz="2800" dirty="0">
                <a:latin typeface="Söhne"/>
              </a:rPr>
            </a:br>
            <a:r>
              <a:rPr lang="en-US" sz="2800" dirty="0">
                <a:latin typeface="Söhne"/>
              </a:rPr>
              <a:t>            -&gt;CloudTest Pool​</a:t>
            </a:r>
            <a:br>
              <a:rPr lang="en-US" sz="2800" dirty="0">
                <a:latin typeface="Söhne"/>
              </a:rPr>
            </a:br>
            <a:br>
              <a:rPr lang="en-US" sz="2800" dirty="0">
                <a:latin typeface="Söhne"/>
              </a:rPr>
            </a:br>
            <a:r>
              <a:rPr lang="en-US" sz="2800" dirty="0">
                <a:latin typeface="Söhne"/>
              </a:rPr>
              <a:t>New Cloud Test Run.</a:t>
            </a:r>
            <a:br>
              <a:rPr lang="en-US" sz="2800" dirty="0">
                <a:latin typeface="Söhne"/>
              </a:rPr>
            </a:br>
            <a:br>
              <a:rPr lang="en-US" sz="2800" dirty="0">
                <a:latin typeface="Söhne"/>
              </a:rPr>
            </a:br>
            <a:br>
              <a:rPr lang="en-US" sz="2800" dirty="0">
                <a:latin typeface="Söhne"/>
              </a:rPr>
            </a:br>
            <a:br>
              <a:rPr lang="en-US" sz="2800" dirty="0">
                <a:latin typeface="Söhne"/>
              </a:rPr>
            </a:br>
            <a:br>
              <a:rPr lang="en-US" sz="2800" dirty="0">
                <a:latin typeface="Söhne"/>
              </a:rPr>
            </a:br>
            <a:br>
              <a:rPr lang="en-US" sz="2800" dirty="0">
                <a:latin typeface="Söhne"/>
              </a:rPr>
            </a:br>
            <a:endParaRPr lang="en-US" sz="2800" dirty="0">
              <a:latin typeface="Söhne"/>
            </a:endParaRPr>
          </a:p>
        </p:txBody>
      </p:sp>
      <p:sp>
        <p:nvSpPr>
          <p:cNvPr id="3" name="Text Placeholder 2">
            <a:extLst>
              <a:ext uri="{FF2B5EF4-FFF2-40B4-BE49-F238E27FC236}">
                <a16:creationId xmlns:a16="http://schemas.microsoft.com/office/drawing/2014/main" id="{63C4B3AD-F143-97D2-0273-74ABD5A887CA}"/>
              </a:ext>
            </a:extLst>
          </p:cNvPr>
          <p:cNvSpPr>
            <a:spLocks noGrp="1"/>
          </p:cNvSpPr>
          <p:nvPr>
            <p:ph type="body" sz="quarter" idx="12"/>
          </p:nvPr>
        </p:nvSpPr>
        <p:spPr>
          <a:xfrm>
            <a:off x="469602" y="278071"/>
            <a:ext cx="9144000" cy="615553"/>
          </a:xfrm>
        </p:spPr>
        <p:txBody>
          <a:bodyPr/>
          <a:lstStyle/>
          <a:p>
            <a:r>
              <a:rPr lang="en-US" sz="4000" dirty="0">
                <a:solidFill>
                  <a:srgbClr val="D59DFF"/>
                </a:solidFill>
                <a:latin typeface="+mj-lt"/>
              </a:rPr>
              <a:t>Approach</a:t>
            </a:r>
          </a:p>
        </p:txBody>
      </p:sp>
      <p:sp>
        <p:nvSpPr>
          <p:cNvPr id="4" name="Arrow: Right 3">
            <a:extLst>
              <a:ext uri="{FF2B5EF4-FFF2-40B4-BE49-F238E27FC236}">
                <a16:creationId xmlns:a16="http://schemas.microsoft.com/office/drawing/2014/main" id="{179A204B-CCAF-A335-226D-286329B3196E}"/>
              </a:ext>
            </a:extLst>
          </p:cNvPr>
          <p:cNvSpPr/>
          <p:nvPr/>
        </p:nvSpPr>
        <p:spPr bwMode="auto">
          <a:xfrm>
            <a:off x="578068" y="1376855"/>
            <a:ext cx="525518" cy="273269"/>
          </a:xfrm>
          <a:prstGeom prst="rightArrow">
            <a:avLst/>
          </a:prstGeom>
          <a:solidFill>
            <a:srgbClr val="D2D2D2"/>
          </a:solidFill>
          <a:ln>
            <a:solidFill>
              <a:srgbClr val="D59D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30E5D0"/>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023BB824-3378-ECBB-E5E2-84FB678D44B1}"/>
              </a:ext>
            </a:extLst>
          </p:cNvPr>
          <p:cNvPicPr>
            <a:picLocks noChangeAspect="1"/>
          </p:cNvPicPr>
          <p:nvPr/>
        </p:nvPicPr>
        <p:blipFill>
          <a:blip r:embed="rId2"/>
          <a:stretch>
            <a:fillRect/>
          </a:stretch>
        </p:blipFill>
        <p:spPr>
          <a:xfrm>
            <a:off x="560995" y="2155927"/>
            <a:ext cx="542591" cy="310923"/>
          </a:xfrm>
          <a:prstGeom prst="rect">
            <a:avLst/>
          </a:prstGeom>
        </p:spPr>
      </p:pic>
      <p:pic>
        <p:nvPicPr>
          <p:cNvPr id="12" name="Picture 11">
            <a:extLst>
              <a:ext uri="{FF2B5EF4-FFF2-40B4-BE49-F238E27FC236}">
                <a16:creationId xmlns:a16="http://schemas.microsoft.com/office/drawing/2014/main" id="{0BE28DEE-D480-88AC-4542-567DD56C0D94}"/>
              </a:ext>
            </a:extLst>
          </p:cNvPr>
          <p:cNvPicPr>
            <a:picLocks noChangeAspect="1"/>
          </p:cNvPicPr>
          <p:nvPr/>
        </p:nvPicPr>
        <p:blipFill>
          <a:blip r:embed="rId2"/>
          <a:stretch>
            <a:fillRect/>
          </a:stretch>
        </p:blipFill>
        <p:spPr>
          <a:xfrm>
            <a:off x="578068" y="4055298"/>
            <a:ext cx="542591" cy="310923"/>
          </a:xfrm>
          <a:prstGeom prst="rect">
            <a:avLst/>
          </a:prstGeom>
        </p:spPr>
      </p:pic>
    </p:spTree>
    <p:extLst>
      <p:ext uri="{BB962C8B-B14F-4D97-AF65-F5344CB8AC3E}">
        <p14:creationId xmlns:p14="http://schemas.microsoft.com/office/powerpoint/2010/main" val="9672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a:t>Section divider</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p:txBody>
          <a:bodyPr/>
          <a:lstStyle/>
          <a:p>
            <a:r>
              <a:rPr lang="en-US"/>
              <a:t>Subtitle</a:t>
            </a:r>
          </a:p>
        </p:txBody>
      </p:sp>
      <p:pic>
        <p:nvPicPr>
          <p:cNvPr id="5" name="Picture 4" descr="A screenshot of a computer&#10;&#10;Description automatically generated">
            <a:extLst>
              <a:ext uri="{FF2B5EF4-FFF2-40B4-BE49-F238E27FC236}">
                <a16:creationId xmlns:a16="http://schemas.microsoft.com/office/drawing/2014/main" id="{4F6A338C-52DA-1FF6-2DCB-6140CC0AAE7F}"/>
              </a:ext>
            </a:extLst>
          </p:cNvPr>
          <p:cNvPicPr>
            <a:picLocks noChangeAspect="1"/>
          </p:cNvPicPr>
          <p:nvPr/>
        </p:nvPicPr>
        <p:blipFill>
          <a:blip r:embed="rId2"/>
          <a:stretch>
            <a:fillRect/>
          </a:stretch>
        </p:blipFill>
        <p:spPr>
          <a:xfrm>
            <a:off x="0" y="283779"/>
            <a:ext cx="11809401" cy="6432331"/>
          </a:xfrm>
          <a:prstGeom prst="rect">
            <a:avLst/>
          </a:prstGeom>
        </p:spPr>
      </p:pic>
    </p:spTree>
    <p:extLst>
      <p:ext uri="{BB962C8B-B14F-4D97-AF65-F5344CB8AC3E}">
        <p14:creationId xmlns:p14="http://schemas.microsoft.com/office/powerpoint/2010/main" val="35568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5C8D05F1-8D81-F906-B073-602BAB6DC0A9}"/>
              </a:ext>
            </a:extLst>
          </p:cNvPr>
          <p:cNvPicPr>
            <a:picLocks noChangeAspect="1"/>
          </p:cNvPicPr>
          <p:nvPr/>
        </p:nvPicPr>
        <p:blipFill>
          <a:blip r:embed="rId2"/>
          <a:stretch>
            <a:fillRect/>
          </a:stretch>
        </p:blipFill>
        <p:spPr>
          <a:xfrm>
            <a:off x="-89895" y="193964"/>
            <a:ext cx="12500163" cy="6172200"/>
          </a:xfrm>
          <a:prstGeom prst="rect">
            <a:avLst/>
          </a:prstGeom>
        </p:spPr>
      </p:pic>
    </p:spTree>
    <p:extLst>
      <p:ext uri="{BB962C8B-B14F-4D97-AF65-F5344CB8AC3E}">
        <p14:creationId xmlns:p14="http://schemas.microsoft.com/office/powerpoint/2010/main" val="152901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BA55B5-CE49-4989-5AE0-FDE75C81C936}"/>
              </a:ext>
            </a:extLst>
          </p:cNvPr>
          <p:cNvSpPr>
            <a:spLocks noGrp="1"/>
          </p:cNvSpPr>
          <p:nvPr>
            <p:ph type="body" sz="quarter" idx="12"/>
          </p:nvPr>
        </p:nvSpPr>
        <p:spPr>
          <a:xfrm>
            <a:off x="283779" y="204952"/>
            <a:ext cx="9144000" cy="430887"/>
          </a:xfrm>
        </p:spPr>
        <p:txBody>
          <a:bodyPr/>
          <a:lstStyle/>
          <a:p>
            <a:r>
              <a:rPr lang="en-US" sz="2800">
                <a:solidFill>
                  <a:srgbClr val="D59DFF"/>
                </a:solidFill>
              </a:rPr>
              <a:t>Output</a:t>
            </a:r>
          </a:p>
        </p:txBody>
      </p:sp>
      <p:pic>
        <p:nvPicPr>
          <p:cNvPr id="5" name="Picture 4" descr="A screenshot of a computer&#10;&#10;Description automatically generated with medium confidence">
            <a:extLst>
              <a:ext uri="{FF2B5EF4-FFF2-40B4-BE49-F238E27FC236}">
                <a16:creationId xmlns:a16="http://schemas.microsoft.com/office/drawing/2014/main" id="{B98B3B9E-6C9F-E664-A6B7-42DC712FF14B}"/>
              </a:ext>
            </a:extLst>
          </p:cNvPr>
          <p:cNvPicPr>
            <a:picLocks noChangeAspect="1"/>
          </p:cNvPicPr>
          <p:nvPr/>
        </p:nvPicPr>
        <p:blipFill>
          <a:blip r:embed="rId2"/>
          <a:stretch>
            <a:fillRect/>
          </a:stretch>
        </p:blipFill>
        <p:spPr>
          <a:xfrm>
            <a:off x="434497" y="730312"/>
            <a:ext cx="11323005" cy="5922736"/>
          </a:xfrm>
          <a:prstGeom prst="rect">
            <a:avLst/>
          </a:prstGeom>
        </p:spPr>
      </p:pic>
    </p:spTree>
    <p:extLst>
      <p:ext uri="{BB962C8B-B14F-4D97-AF65-F5344CB8AC3E}">
        <p14:creationId xmlns:p14="http://schemas.microsoft.com/office/powerpoint/2010/main" val="161301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43C90-9271-6B0F-BD15-793EE88590AF}"/>
              </a:ext>
            </a:extLst>
          </p:cNvPr>
          <p:cNvSpPr>
            <a:spLocks noGrp="1"/>
          </p:cNvSpPr>
          <p:nvPr>
            <p:ph type="title"/>
          </p:nvPr>
        </p:nvSpPr>
        <p:spPr>
          <a:xfrm>
            <a:off x="511644" y="1205697"/>
            <a:ext cx="9144000" cy="5373779"/>
          </a:xfrm>
        </p:spPr>
        <p:txBody>
          <a:bodyPr/>
          <a:lstStyle/>
          <a:p>
            <a:r>
              <a:rPr lang="en-US" sz="2400" dirty="0">
                <a:latin typeface="Söhne"/>
              </a:rPr>
              <a:t>Creating Assessment</a:t>
            </a:r>
            <a:br>
              <a:rPr lang="en-US" sz="2400" dirty="0">
                <a:latin typeface="Söhne"/>
              </a:rPr>
            </a:br>
            <a:br>
              <a:rPr lang="en-US" sz="2400" dirty="0">
                <a:latin typeface="Söhne"/>
              </a:rPr>
            </a:br>
            <a:r>
              <a:rPr lang="en-US" sz="2400" dirty="0">
                <a:latin typeface="Söhne"/>
              </a:rPr>
              <a:t>Getting Assessment details</a:t>
            </a:r>
            <a:br>
              <a:rPr lang="en-US" sz="2400" dirty="0">
                <a:latin typeface="Söhne"/>
              </a:rPr>
            </a:br>
            <a:br>
              <a:rPr lang="en-US" sz="2400" dirty="0">
                <a:latin typeface="Söhne"/>
              </a:rPr>
            </a:br>
            <a:r>
              <a:rPr lang="en-US" sz="2400" dirty="0">
                <a:latin typeface="Söhne"/>
              </a:rPr>
              <a:t>Getting Cost Details</a:t>
            </a:r>
            <a:br>
              <a:rPr lang="en-US" sz="2400" dirty="0">
                <a:latin typeface="Söhne"/>
              </a:rPr>
            </a:br>
            <a:br>
              <a:rPr lang="en-US" sz="2400" dirty="0">
                <a:latin typeface="Söhne"/>
              </a:rPr>
            </a:br>
            <a:r>
              <a:rPr lang="en-US" sz="2400" dirty="0">
                <a:latin typeface="Söhne"/>
              </a:rPr>
              <a:t>Getting Cluster Details</a:t>
            </a:r>
            <a:br>
              <a:rPr lang="en-US" sz="2400" dirty="0">
                <a:latin typeface="Söhne"/>
              </a:rPr>
            </a:br>
            <a:br>
              <a:rPr lang="en-US" sz="2400" dirty="0">
                <a:latin typeface="Söhne"/>
              </a:rPr>
            </a:br>
            <a:r>
              <a:rPr lang="en-US" sz="2400" dirty="0">
                <a:latin typeface="Söhne"/>
              </a:rPr>
              <a:t>Getting Summary of Assessment</a:t>
            </a:r>
            <a:br>
              <a:rPr lang="en-US" sz="2400" dirty="0">
                <a:latin typeface="Söhne"/>
              </a:rPr>
            </a:br>
            <a:br>
              <a:rPr lang="en-US" sz="2400" dirty="0">
                <a:latin typeface="Söhne"/>
              </a:rPr>
            </a:br>
            <a:r>
              <a:rPr lang="en-US" sz="2400" dirty="0">
                <a:latin typeface="Söhne"/>
              </a:rPr>
              <a:t>Getting details of Assessed WebApp</a:t>
            </a:r>
            <a:br>
              <a:rPr lang="en-US" sz="2400" dirty="0">
                <a:latin typeface="Söhne"/>
              </a:rPr>
            </a:br>
            <a:br>
              <a:rPr lang="en-US" sz="2400" dirty="0">
                <a:latin typeface="Söhne"/>
              </a:rPr>
            </a:br>
            <a:r>
              <a:rPr lang="en-US" sz="2400" dirty="0">
                <a:latin typeface="Söhne"/>
              </a:rPr>
              <a:t>Getting Report URI</a:t>
            </a:r>
            <a:br>
              <a:rPr lang="en-US" sz="2400" dirty="0">
                <a:latin typeface="Söhne"/>
              </a:rPr>
            </a:br>
            <a:br>
              <a:rPr lang="en-US" sz="2400" dirty="0">
                <a:latin typeface="Söhne"/>
              </a:rPr>
            </a:br>
            <a:r>
              <a:rPr lang="en-US" sz="2400" dirty="0">
                <a:latin typeface="Söhne"/>
              </a:rPr>
              <a:t>Deleting the Assessment</a:t>
            </a:r>
            <a:br>
              <a:rPr lang="en-US" sz="2800" dirty="0">
                <a:latin typeface="Söhne"/>
              </a:rPr>
            </a:br>
            <a:endParaRPr lang="en-US" sz="2800" dirty="0">
              <a:latin typeface="Söhne"/>
            </a:endParaRPr>
          </a:p>
        </p:txBody>
      </p:sp>
      <p:sp>
        <p:nvSpPr>
          <p:cNvPr id="3" name="Text Placeholder 2">
            <a:extLst>
              <a:ext uri="{FF2B5EF4-FFF2-40B4-BE49-F238E27FC236}">
                <a16:creationId xmlns:a16="http://schemas.microsoft.com/office/drawing/2014/main" id="{1E12D2C8-FBE0-A97A-62B7-4C963BEAEEFE}"/>
              </a:ext>
            </a:extLst>
          </p:cNvPr>
          <p:cNvSpPr>
            <a:spLocks noGrp="1"/>
          </p:cNvSpPr>
          <p:nvPr>
            <p:ph type="body" sz="quarter" idx="12"/>
          </p:nvPr>
        </p:nvSpPr>
        <p:spPr>
          <a:xfrm>
            <a:off x="511644" y="196906"/>
            <a:ext cx="9144000" cy="553998"/>
          </a:xfrm>
        </p:spPr>
        <p:txBody>
          <a:bodyPr/>
          <a:lstStyle/>
          <a:p>
            <a:r>
              <a:rPr lang="en-US" sz="3600" dirty="0">
                <a:solidFill>
                  <a:srgbClr val="D59DFF"/>
                </a:solidFill>
                <a:latin typeface="+mj-lt"/>
              </a:rPr>
              <a:t>End To End Scenario</a:t>
            </a:r>
          </a:p>
        </p:txBody>
      </p:sp>
    </p:spTree>
    <p:extLst>
      <p:ext uri="{BB962C8B-B14F-4D97-AF65-F5344CB8AC3E}">
        <p14:creationId xmlns:p14="http://schemas.microsoft.com/office/powerpoint/2010/main" val="267187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C2F233-7378-7754-FCB5-E699AFC55AD8}"/>
              </a:ext>
            </a:extLst>
          </p:cNvPr>
          <p:cNvSpPr>
            <a:spLocks noGrp="1"/>
          </p:cNvSpPr>
          <p:nvPr>
            <p:ph type="body" sz="quarter" idx="12"/>
          </p:nvPr>
        </p:nvSpPr>
        <p:spPr>
          <a:xfrm>
            <a:off x="364498" y="279593"/>
            <a:ext cx="9144001" cy="234019"/>
          </a:xfrm>
        </p:spPr>
        <p:txBody>
          <a:bodyPr/>
          <a:lstStyle/>
          <a:p>
            <a:r>
              <a:rPr lang="en-US" sz="4000">
                <a:solidFill>
                  <a:srgbClr val="D59DFF"/>
                </a:solidFill>
                <a:latin typeface="+mj-lt"/>
              </a:rPr>
              <a:t>Create Assessment</a:t>
            </a:r>
          </a:p>
        </p:txBody>
      </p:sp>
      <p:grpSp>
        <p:nvGrpSpPr>
          <p:cNvPr id="2" name="Group 4">
            <a:extLst>
              <a:ext uri="{FF2B5EF4-FFF2-40B4-BE49-F238E27FC236}">
                <a16:creationId xmlns:a16="http://schemas.microsoft.com/office/drawing/2014/main" id="{7769D3D7-6A28-CAB8-4641-8EE9EF88EEBB}"/>
              </a:ext>
            </a:extLst>
          </p:cNvPr>
          <p:cNvGrpSpPr>
            <a:grpSpLocks noChangeAspect="1"/>
          </p:cNvGrpSpPr>
          <p:nvPr/>
        </p:nvGrpSpPr>
        <p:grpSpPr bwMode="auto">
          <a:xfrm>
            <a:off x="2709863" y="796925"/>
            <a:ext cx="6604000" cy="5473700"/>
            <a:chOff x="1707" y="502"/>
            <a:chExt cx="4160" cy="3448"/>
          </a:xfrm>
        </p:grpSpPr>
        <p:sp>
          <p:nvSpPr>
            <p:cNvPr id="4" name="AutoShape 3">
              <a:extLst>
                <a:ext uri="{FF2B5EF4-FFF2-40B4-BE49-F238E27FC236}">
                  <a16:creationId xmlns:a16="http://schemas.microsoft.com/office/drawing/2014/main" id="{41B68E79-1BF2-B38B-7769-C606EDC0A7D2}"/>
                </a:ext>
              </a:extLst>
            </p:cNvPr>
            <p:cNvSpPr>
              <a:spLocks noChangeAspect="1" noChangeArrowheads="1" noTextEdit="1"/>
            </p:cNvSpPr>
            <p:nvPr/>
          </p:nvSpPr>
          <p:spPr bwMode="auto">
            <a:xfrm>
              <a:off x="1707" y="502"/>
              <a:ext cx="4160" cy="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CE05C6E7-DA7A-D9AD-9013-64A3589BA3AE}"/>
                </a:ext>
              </a:extLst>
            </p:cNvPr>
            <p:cNvSpPr>
              <a:spLocks/>
            </p:cNvSpPr>
            <p:nvPr/>
          </p:nvSpPr>
          <p:spPr bwMode="auto">
            <a:xfrm>
              <a:off x="3833" y="515"/>
              <a:ext cx="2025" cy="387"/>
            </a:xfrm>
            <a:custGeom>
              <a:avLst/>
              <a:gdLst>
                <a:gd name="T0" fmla="*/ 0 w 2025"/>
                <a:gd name="T1" fmla="*/ 387 h 387"/>
                <a:gd name="T2" fmla="*/ 1805 w 2025"/>
                <a:gd name="T3" fmla="*/ 387 h 387"/>
                <a:gd name="T4" fmla="*/ 2025 w 2025"/>
                <a:gd name="T5" fmla="*/ 0 h 387"/>
                <a:gd name="T6" fmla="*/ 220 w 2025"/>
                <a:gd name="T7" fmla="*/ 0 h 387"/>
                <a:gd name="T8" fmla="*/ 0 w 2025"/>
                <a:gd name="T9" fmla="*/ 387 h 387"/>
              </a:gdLst>
              <a:ahLst/>
              <a:cxnLst>
                <a:cxn ang="0">
                  <a:pos x="T0" y="T1"/>
                </a:cxn>
                <a:cxn ang="0">
                  <a:pos x="T2" y="T3"/>
                </a:cxn>
                <a:cxn ang="0">
                  <a:pos x="T4" y="T5"/>
                </a:cxn>
                <a:cxn ang="0">
                  <a:pos x="T6" y="T7"/>
                </a:cxn>
                <a:cxn ang="0">
                  <a:pos x="T8" y="T9"/>
                </a:cxn>
              </a:cxnLst>
              <a:rect l="0" t="0" r="r" b="b"/>
              <a:pathLst>
                <a:path w="2025" h="387">
                  <a:moveTo>
                    <a:pt x="0" y="387"/>
                  </a:moveTo>
                  <a:lnTo>
                    <a:pt x="1805" y="387"/>
                  </a:lnTo>
                  <a:lnTo>
                    <a:pt x="2025" y="0"/>
                  </a:lnTo>
                  <a:lnTo>
                    <a:pt x="220" y="0"/>
                  </a:lnTo>
                  <a:lnTo>
                    <a:pt x="0" y="387"/>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06891CF3-DD0A-21AA-4B67-25442A72B786}"/>
                </a:ext>
              </a:extLst>
            </p:cNvPr>
            <p:cNvSpPr>
              <a:spLocks/>
            </p:cNvSpPr>
            <p:nvPr/>
          </p:nvSpPr>
          <p:spPr bwMode="auto">
            <a:xfrm>
              <a:off x="3833" y="515"/>
              <a:ext cx="2025" cy="387"/>
            </a:xfrm>
            <a:custGeom>
              <a:avLst/>
              <a:gdLst>
                <a:gd name="T0" fmla="*/ 0 w 2025"/>
                <a:gd name="T1" fmla="*/ 387 h 387"/>
                <a:gd name="T2" fmla="*/ 1805 w 2025"/>
                <a:gd name="T3" fmla="*/ 387 h 387"/>
                <a:gd name="T4" fmla="*/ 2025 w 2025"/>
                <a:gd name="T5" fmla="*/ 0 h 387"/>
                <a:gd name="T6" fmla="*/ 220 w 2025"/>
                <a:gd name="T7" fmla="*/ 0 h 387"/>
                <a:gd name="T8" fmla="*/ 0 w 2025"/>
                <a:gd name="T9" fmla="*/ 387 h 387"/>
              </a:gdLst>
              <a:ahLst/>
              <a:cxnLst>
                <a:cxn ang="0">
                  <a:pos x="T0" y="T1"/>
                </a:cxn>
                <a:cxn ang="0">
                  <a:pos x="T2" y="T3"/>
                </a:cxn>
                <a:cxn ang="0">
                  <a:pos x="T4" y="T5"/>
                </a:cxn>
                <a:cxn ang="0">
                  <a:pos x="T6" y="T7"/>
                </a:cxn>
                <a:cxn ang="0">
                  <a:pos x="T8" y="T9"/>
                </a:cxn>
              </a:cxnLst>
              <a:rect l="0" t="0" r="r" b="b"/>
              <a:pathLst>
                <a:path w="2025" h="387">
                  <a:moveTo>
                    <a:pt x="0" y="387"/>
                  </a:moveTo>
                  <a:lnTo>
                    <a:pt x="1805" y="387"/>
                  </a:lnTo>
                  <a:lnTo>
                    <a:pt x="2025" y="0"/>
                  </a:lnTo>
                  <a:lnTo>
                    <a:pt x="220" y="0"/>
                  </a:lnTo>
                  <a:lnTo>
                    <a:pt x="0" y="387"/>
                  </a:lnTo>
                  <a:close/>
                </a:path>
              </a:pathLst>
            </a:cu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A50CC9BD-BB69-1BB3-56E9-2FAA7334F7A0}"/>
                </a:ext>
              </a:extLst>
            </p:cNvPr>
            <p:cNvSpPr>
              <a:spLocks noChangeArrowheads="1"/>
            </p:cNvSpPr>
            <p:nvPr/>
          </p:nvSpPr>
          <p:spPr bwMode="auto">
            <a:xfrm>
              <a:off x="4503" y="551"/>
              <a:ext cx="802"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FEFFFF"/>
                  </a:solidFill>
                  <a:effectLst/>
                  <a:latin typeface="Calibri" panose="020F0502020204030204" pitchFamily="34" charset="0"/>
                </a:rPr>
                <a:t>Assessment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FF7B9D83-7E88-6D13-68C0-6573BEE40952}"/>
                </a:ext>
              </a:extLst>
            </p:cNvPr>
            <p:cNvSpPr>
              <a:spLocks noChangeArrowheads="1"/>
            </p:cNvSpPr>
            <p:nvPr/>
          </p:nvSpPr>
          <p:spPr bwMode="auto">
            <a:xfrm>
              <a:off x="4614" y="703"/>
              <a:ext cx="2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FEFFFF"/>
                  </a:solidFill>
                  <a:latin typeface="Calibri" panose="020F0502020204030204" pitchFamily="34"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4615BD85-84E8-0754-5D06-7A1BE1C998E7}"/>
                </a:ext>
              </a:extLst>
            </p:cNvPr>
            <p:cNvSpPr>
              <a:spLocks noChangeArrowheads="1"/>
            </p:cNvSpPr>
            <p:nvPr/>
          </p:nvSpPr>
          <p:spPr bwMode="auto">
            <a:xfrm>
              <a:off x="3943" y="1391"/>
              <a:ext cx="1805" cy="388"/>
            </a:xfrm>
            <a:prstGeom prst="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65A7775E-4303-2110-4A7F-C91EC49D52DA}"/>
                </a:ext>
              </a:extLst>
            </p:cNvPr>
            <p:cNvSpPr>
              <a:spLocks noChangeArrowheads="1"/>
            </p:cNvSpPr>
            <p:nvPr/>
          </p:nvSpPr>
          <p:spPr bwMode="auto">
            <a:xfrm>
              <a:off x="3943" y="1391"/>
              <a:ext cx="1805" cy="388"/>
            </a:xfrm>
            <a:prstGeom prst="rect">
              <a:avLst/>
            </a:pr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D1929B2E-E994-3BBD-A273-FBB68296EBA9}"/>
                </a:ext>
              </a:extLst>
            </p:cNvPr>
            <p:cNvSpPr>
              <a:spLocks noChangeArrowheads="1"/>
            </p:cNvSpPr>
            <p:nvPr/>
          </p:nvSpPr>
          <p:spPr bwMode="auto">
            <a:xfrm>
              <a:off x="4149" y="1502"/>
              <a:ext cx="147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FEFFFF"/>
                  </a:solidFill>
                  <a:effectLst/>
                  <a:latin typeface="Calibri" panose="020F0502020204030204" pitchFamily="34" charset="0"/>
                </a:rPr>
                <a:t>AKS Assessment Service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A818E3A0-306E-5F01-77CD-D6FFDC39482A}"/>
                </a:ext>
              </a:extLst>
            </p:cNvPr>
            <p:cNvSpPr>
              <a:spLocks noChangeArrowheads="1"/>
            </p:cNvSpPr>
            <p:nvPr/>
          </p:nvSpPr>
          <p:spPr bwMode="auto">
            <a:xfrm>
              <a:off x="1721" y="1391"/>
              <a:ext cx="1343" cy="388"/>
            </a:xfrm>
            <a:prstGeom prst="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727D484F-31AC-0744-A207-F7214AF3781F}"/>
                </a:ext>
              </a:extLst>
            </p:cNvPr>
            <p:cNvSpPr>
              <a:spLocks noChangeArrowheads="1"/>
            </p:cNvSpPr>
            <p:nvPr/>
          </p:nvSpPr>
          <p:spPr bwMode="auto">
            <a:xfrm>
              <a:off x="1721" y="1391"/>
              <a:ext cx="1343" cy="388"/>
            </a:xfrm>
            <a:prstGeom prst="rect">
              <a:avLst/>
            </a:pr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EF2B9633-EEB0-9098-F45C-12EA4E44ECC2}"/>
                </a:ext>
              </a:extLst>
            </p:cNvPr>
            <p:cNvSpPr>
              <a:spLocks noChangeArrowheads="1"/>
            </p:cNvSpPr>
            <p:nvPr/>
          </p:nvSpPr>
          <p:spPr bwMode="auto">
            <a:xfrm>
              <a:off x="1969" y="1495"/>
              <a:ext cx="997"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EFFFF"/>
                  </a:solidFill>
                  <a:effectLst/>
                  <a:latin typeface="Calibri" panose="020F0502020204030204" pitchFamily="34" charset="0"/>
                </a:rPr>
                <a:t>Check Status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Line 15">
              <a:extLst>
                <a:ext uri="{FF2B5EF4-FFF2-40B4-BE49-F238E27FC236}">
                  <a16:creationId xmlns:a16="http://schemas.microsoft.com/office/drawing/2014/main" id="{319E2A3D-2A7F-B698-8B0B-C977FFF2B52F}"/>
                </a:ext>
              </a:extLst>
            </p:cNvPr>
            <p:cNvSpPr>
              <a:spLocks noChangeShapeType="1"/>
            </p:cNvSpPr>
            <p:nvPr/>
          </p:nvSpPr>
          <p:spPr bwMode="auto">
            <a:xfrm>
              <a:off x="3064" y="1585"/>
              <a:ext cx="816" cy="0"/>
            </a:xfrm>
            <a:prstGeom prst="line">
              <a:avLst/>
            </a:prstGeom>
            <a:noFill/>
            <a:ln w="158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E3D1B68E-54BB-C5B0-57DD-472F5CCE2CB1}"/>
                </a:ext>
              </a:extLst>
            </p:cNvPr>
            <p:cNvSpPr>
              <a:spLocks/>
            </p:cNvSpPr>
            <p:nvPr/>
          </p:nvSpPr>
          <p:spPr bwMode="auto">
            <a:xfrm>
              <a:off x="3871" y="1553"/>
              <a:ext cx="72" cy="64"/>
            </a:xfrm>
            <a:custGeom>
              <a:avLst/>
              <a:gdLst>
                <a:gd name="T0" fmla="*/ 0 w 72"/>
                <a:gd name="T1" fmla="*/ 0 h 64"/>
                <a:gd name="T2" fmla="*/ 72 w 72"/>
                <a:gd name="T3" fmla="*/ 32 h 64"/>
                <a:gd name="T4" fmla="*/ 0 w 72"/>
                <a:gd name="T5" fmla="*/ 64 h 64"/>
                <a:gd name="T6" fmla="*/ 0 w 72"/>
                <a:gd name="T7" fmla="*/ 0 h 64"/>
              </a:gdLst>
              <a:ahLst/>
              <a:cxnLst>
                <a:cxn ang="0">
                  <a:pos x="T0" y="T1"/>
                </a:cxn>
                <a:cxn ang="0">
                  <a:pos x="T2" y="T3"/>
                </a:cxn>
                <a:cxn ang="0">
                  <a:pos x="T4" y="T5"/>
                </a:cxn>
                <a:cxn ang="0">
                  <a:pos x="T6" y="T7"/>
                </a:cxn>
              </a:cxnLst>
              <a:rect l="0" t="0" r="r" b="b"/>
              <a:pathLst>
                <a:path w="72" h="64">
                  <a:moveTo>
                    <a:pt x="0" y="0"/>
                  </a:moveTo>
                  <a:lnTo>
                    <a:pt x="72" y="32"/>
                  </a:lnTo>
                  <a:lnTo>
                    <a:pt x="0" y="64"/>
                  </a:lnTo>
                  <a:lnTo>
                    <a:pt x="0"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EB1CEE37-E97D-12B0-EBBF-90DE3DA07E2B}"/>
                </a:ext>
              </a:extLst>
            </p:cNvPr>
            <p:cNvSpPr>
              <a:spLocks noChangeArrowheads="1"/>
            </p:cNvSpPr>
            <p:nvPr/>
          </p:nvSpPr>
          <p:spPr bwMode="auto">
            <a:xfrm>
              <a:off x="3371" y="1498"/>
              <a:ext cx="265"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AFCAB3F8-6237-9CC0-3CC1-4FE8F0FF0F43}"/>
                </a:ext>
              </a:extLst>
            </p:cNvPr>
            <p:cNvSpPr>
              <a:spLocks noChangeArrowheads="1"/>
            </p:cNvSpPr>
            <p:nvPr/>
          </p:nvSpPr>
          <p:spPr bwMode="auto">
            <a:xfrm>
              <a:off x="3374" y="1495"/>
              <a:ext cx="37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3D64AC"/>
                  </a:solidFill>
                  <a:effectLst/>
                  <a:latin typeface="Calibri" panose="020F0502020204030204" pitchFamily="34" charset="0"/>
                </a:rPr>
                <a:t>GET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Line 19">
              <a:extLst>
                <a:ext uri="{FF2B5EF4-FFF2-40B4-BE49-F238E27FC236}">
                  <a16:creationId xmlns:a16="http://schemas.microsoft.com/office/drawing/2014/main" id="{89102611-3D31-DEA3-C59A-EEF9F97E789B}"/>
                </a:ext>
              </a:extLst>
            </p:cNvPr>
            <p:cNvSpPr>
              <a:spLocks noChangeShapeType="1"/>
            </p:cNvSpPr>
            <p:nvPr/>
          </p:nvSpPr>
          <p:spPr bwMode="auto">
            <a:xfrm>
              <a:off x="4845" y="1779"/>
              <a:ext cx="0" cy="433"/>
            </a:xfrm>
            <a:prstGeom prst="line">
              <a:avLst/>
            </a:prstGeom>
            <a:noFill/>
            <a:ln w="158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a:extLst>
                <a:ext uri="{FF2B5EF4-FFF2-40B4-BE49-F238E27FC236}">
                  <a16:creationId xmlns:a16="http://schemas.microsoft.com/office/drawing/2014/main" id="{3CF9F3D6-06A2-8583-02A5-DD63165983ED}"/>
                </a:ext>
              </a:extLst>
            </p:cNvPr>
            <p:cNvSpPr>
              <a:spLocks/>
            </p:cNvSpPr>
            <p:nvPr/>
          </p:nvSpPr>
          <p:spPr bwMode="auto">
            <a:xfrm>
              <a:off x="4809" y="2204"/>
              <a:ext cx="73" cy="64"/>
            </a:xfrm>
            <a:custGeom>
              <a:avLst/>
              <a:gdLst>
                <a:gd name="T0" fmla="*/ 73 w 73"/>
                <a:gd name="T1" fmla="*/ 0 h 64"/>
                <a:gd name="T2" fmla="*/ 36 w 73"/>
                <a:gd name="T3" fmla="*/ 64 h 64"/>
                <a:gd name="T4" fmla="*/ 0 w 73"/>
                <a:gd name="T5" fmla="*/ 0 h 64"/>
                <a:gd name="T6" fmla="*/ 73 w 73"/>
                <a:gd name="T7" fmla="*/ 0 h 64"/>
              </a:gdLst>
              <a:ahLst/>
              <a:cxnLst>
                <a:cxn ang="0">
                  <a:pos x="T0" y="T1"/>
                </a:cxn>
                <a:cxn ang="0">
                  <a:pos x="T2" y="T3"/>
                </a:cxn>
                <a:cxn ang="0">
                  <a:pos x="T4" y="T5"/>
                </a:cxn>
                <a:cxn ang="0">
                  <a:pos x="T6" y="T7"/>
                </a:cxn>
              </a:cxnLst>
              <a:rect l="0" t="0" r="r" b="b"/>
              <a:pathLst>
                <a:path w="73" h="64">
                  <a:moveTo>
                    <a:pt x="73" y="0"/>
                  </a:moveTo>
                  <a:lnTo>
                    <a:pt x="36" y="64"/>
                  </a:lnTo>
                  <a:lnTo>
                    <a:pt x="0" y="0"/>
                  </a:lnTo>
                  <a:lnTo>
                    <a:pt x="73"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a16="http://schemas.microsoft.com/office/drawing/2014/main" id="{B3EB97A4-DAC0-55D4-4303-D5781518DD53}"/>
                </a:ext>
              </a:extLst>
            </p:cNvPr>
            <p:cNvSpPr>
              <a:spLocks/>
            </p:cNvSpPr>
            <p:nvPr/>
          </p:nvSpPr>
          <p:spPr bwMode="auto">
            <a:xfrm>
              <a:off x="4307" y="2268"/>
              <a:ext cx="1076" cy="693"/>
            </a:xfrm>
            <a:custGeom>
              <a:avLst/>
              <a:gdLst>
                <a:gd name="T0" fmla="*/ 0 w 1076"/>
                <a:gd name="T1" fmla="*/ 347 h 693"/>
                <a:gd name="T2" fmla="*/ 538 w 1076"/>
                <a:gd name="T3" fmla="*/ 0 h 693"/>
                <a:gd name="T4" fmla="*/ 1076 w 1076"/>
                <a:gd name="T5" fmla="*/ 347 h 693"/>
                <a:gd name="T6" fmla="*/ 538 w 1076"/>
                <a:gd name="T7" fmla="*/ 693 h 693"/>
                <a:gd name="T8" fmla="*/ 0 w 1076"/>
                <a:gd name="T9" fmla="*/ 347 h 693"/>
              </a:gdLst>
              <a:ahLst/>
              <a:cxnLst>
                <a:cxn ang="0">
                  <a:pos x="T0" y="T1"/>
                </a:cxn>
                <a:cxn ang="0">
                  <a:pos x="T2" y="T3"/>
                </a:cxn>
                <a:cxn ang="0">
                  <a:pos x="T4" y="T5"/>
                </a:cxn>
                <a:cxn ang="0">
                  <a:pos x="T6" y="T7"/>
                </a:cxn>
                <a:cxn ang="0">
                  <a:pos x="T8" y="T9"/>
                </a:cxn>
              </a:cxnLst>
              <a:rect l="0" t="0" r="r" b="b"/>
              <a:pathLst>
                <a:path w="1076" h="693">
                  <a:moveTo>
                    <a:pt x="0" y="347"/>
                  </a:moveTo>
                  <a:lnTo>
                    <a:pt x="538" y="0"/>
                  </a:lnTo>
                  <a:lnTo>
                    <a:pt x="1076" y="347"/>
                  </a:lnTo>
                  <a:lnTo>
                    <a:pt x="538" y="693"/>
                  </a:lnTo>
                  <a:lnTo>
                    <a:pt x="0" y="347"/>
                  </a:lnTo>
                  <a:close/>
                </a:path>
              </a:pathLst>
            </a:custGeom>
            <a:solidFill>
              <a:srgbClr val="3D6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0F6EEC88-7F81-AB34-2020-F752E408D13D}"/>
                </a:ext>
              </a:extLst>
            </p:cNvPr>
            <p:cNvSpPr>
              <a:spLocks/>
            </p:cNvSpPr>
            <p:nvPr/>
          </p:nvSpPr>
          <p:spPr bwMode="auto">
            <a:xfrm>
              <a:off x="4307" y="2268"/>
              <a:ext cx="1076" cy="693"/>
            </a:xfrm>
            <a:custGeom>
              <a:avLst/>
              <a:gdLst>
                <a:gd name="T0" fmla="*/ 0 w 1076"/>
                <a:gd name="T1" fmla="*/ 347 h 693"/>
                <a:gd name="T2" fmla="*/ 538 w 1076"/>
                <a:gd name="T3" fmla="*/ 0 h 693"/>
                <a:gd name="T4" fmla="*/ 1076 w 1076"/>
                <a:gd name="T5" fmla="*/ 347 h 693"/>
                <a:gd name="T6" fmla="*/ 538 w 1076"/>
                <a:gd name="T7" fmla="*/ 693 h 693"/>
                <a:gd name="T8" fmla="*/ 0 w 1076"/>
                <a:gd name="T9" fmla="*/ 347 h 693"/>
              </a:gdLst>
              <a:ahLst/>
              <a:cxnLst>
                <a:cxn ang="0">
                  <a:pos x="T0" y="T1"/>
                </a:cxn>
                <a:cxn ang="0">
                  <a:pos x="T2" y="T3"/>
                </a:cxn>
                <a:cxn ang="0">
                  <a:pos x="T4" y="T5"/>
                </a:cxn>
                <a:cxn ang="0">
                  <a:pos x="T6" y="T7"/>
                </a:cxn>
                <a:cxn ang="0">
                  <a:pos x="T8" y="T9"/>
                </a:cxn>
              </a:cxnLst>
              <a:rect l="0" t="0" r="r" b="b"/>
              <a:pathLst>
                <a:path w="1076" h="693">
                  <a:moveTo>
                    <a:pt x="0" y="347"/>
                  </a:moveTo>
                  <a:lnTo>
                    <a:pt x="538" y="0"/>
                  </a:lnTo>
                  <a:lnTo>
                    <a:pt x="1076" y="347"/>
                  </a:lnTo>
                  <a:lnTo>
                    <a:pt x="538" y="693"/>
                  </a:lnTo>
                  <a:lnTo>
                    <a:pt x="0" y="347"/>
                  </a:lnTo>
                  <a:close/>
                </a:path>
              </a:pathLst>
            </a:custGeom>
            <a:noFill/>
            <a:ln w="12700" cap="sq">
              <a:solidFill>
                <a:srgbClr val="3152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07910DC9-8593-E11F-6D18-43CE3F79A533}"/>
                </a:ext>
              </a:extLst>
            </p:cNvPr>
            <p:cNvSpPr>
              <a:spLocks noChangeArrowheads="1"/>
            </p:cNvSpPr>
            <p:nvPr/>
          </p:nvSpPr>
          <p:spPr bwMode="auto">
            <a:xfrm>
              <a:off x="4438" y="2533"/>
              <a:ext cx="90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FEFFFF"/>
                  </a:solidFill>
                  <a:effectLst/>
                  <a:latin typeface="Calibri" panose="020F0502020204030204" pitchFamily="34" charset="0"/>
                </a:rPr>
                <a:t>Is completed?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Line 24">
              <a:extLst>
                <a:ext uri="{FF2B5EF4-FFF2-40B4-BE49-F238E27FC236}">
                  <a16:creationId xmlns:a16="http://schemas.microsoft.com/office/drawing/2014/main" id="{0DF8E5BF-04C3-09B8-825A-E70B327D487D}"/>
                </a:ext>
              </a:extLst>
            </p:cNvPr>
            <p:cNvSpPr>
              <a:spLocks noChangeShapeType="1"/>
            </p:cNvSpPr>
            <p:nvPr/>
          </p:nvSpPr>
          <p:spPr bwMode="auto">
            <a:xfrm>
              <a:off x="4845" y="902"/>
              <a:ext cx="0" cy="434"/>
            </a:xfrm>
            <a:prstGeom prst="line">
              <a:avLst/>
            </a:prstGeom>
            <a:noFill/>
            <a:ln w="158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CE49F112-584D-D6EC-F416-3D17084C625C}"/>
                </a:ext>
              </a:extLst>
            </p:cNvPr>
            <p:cNvSpPr>
              <a:spLocks/>
            </p:cNvSpPr>
            <p:nvPr/>
          </p:nvSpPr>
          <p:spPr bwMode="auto">
            <a:xfrm>
              <a:off x="4809" y="1328"/>
              <a:ext cx="73" cy="63"/>
            </a:xfrm>
            <a:custGeom>
              <a:avLst/>
              <a:gdLst>
                <a:gd name="T0" fmla="*/ 73 w 73"/>
                <a:gd name="T1" fmla="*/ 0 h 63"/>
                <a:gd name="T2" fmla="*/ 36 w 73"/>
                <a:gd name="T3" fmla="*/ 63 h 63"/>
                <a:gd name="T4" fmla="*/ 0 w 73"/>
                <a:gd name="T5" fmla="*/ 0 h 63"/>
                <a:gd name="T6" fmla="*/ 73 w 73"/>
                <a:gd name="T7" fmla="*/ 0 h 63"/>
              </a:gdLst>
              <a:ahLst/>
              <a:cxnLst>
                <a:cxn ang="0">
                  <a:pos x="T0" y="T1"/>
                </a:cxn>
                <a:cxn ang="0">
                  <a:pos x="T2" y="T3"/>
                </a:cxn>
                <a:cxn ang="0">
                  <a:pos x="T4" y="T5"/>
                </a:cxn>
                <a:cxn ang="0">
                  <a:pos x="T6" y="T7"/>
                </a:cxn>
              </a:cxnLst>
              <a:rect l="0" t="0" r="r" b="b"/>
              <a:pathLst>
                <a:path w="73" h="63">
                  <a:moveTo>
                    <a:pt x="73" y="0"/>
                  </a:moveTo>
                  <a:lnTo>
                    <a:pt x="36" y="63"/>
                  </a:lnTo>
                  <a:lnTo>
                    <a:pt x="0" y="0"/>
                  </a:lnTo>
                  <a:lnTo>
                    <a:pt x="73"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406868C7-8821-856A-1316-6CF557C61CFC}"/>
                </a:ext>
              </a:extLst>
            </p:cNvPr>
            <p:cNvSpPr>
              <a:spLocks noChangeArrowheads="1"/>
            </p:cNvSpPr>
            <p:nvPr/>
          </p:nvSpPr>
          <p:spPr bwMode="auto">
            <a:xfrm>
              <a:off x="4710" y="1060"/>
              <a:ext cx="271"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AF6C1EE6-511B-5F17-234D-95631426250D}"/>
                </a:ext>
              </a:extLst>
            </p:cNvPr>
            <p:cNvSpPr>
              <a:spLocks noChangeArrowheads="1"/>
            </p:cNvSpPr>
            <p:nvPr/>
          </p:nvSpPr>
          <p:spPr bwMode="auto">
            <a:xfrm>
              <a:off x="4712" y="1058"/>
              <a:ext cx="38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3D64AC"/>
                  </a:solidFill>
                  <a:effectLst/>
                  <a:latin typeface="Calibri" panose="020F0502020204030204" pitchFamily="34" charset="0"/>
                </a:rPr>
                <a:t>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Oval 28">
              <a:extLst>
                <a:ext uri="{FF2B5EF4-FFF2-40B4-BE49-F238E27FC236}">
                  <a16:creationId xmlns:a16="http://schemas.microsoft.com/office/drawing/2014/main" id="{71C80901-AE6C-8C1B-FEA1-4B03BAA5FA33}"/>
                </a:ext>
              </a:extLst>
            </p:cNvPr>
            <p:cNvSpPr>
              <a:spLocks noChangeArrowheads="1"/>
            </p:cNvSpPr>
            <p:nvPr/>
          </p:nvSpPr>
          <p:spPr bwMode="auto">
            <a:xfrm>
              <a:off x="2069" y="2329"/>
              <a:ext cx="647" cy="571"/>
            </a:xfrm>
            <a:prstGeom prst="ellipse">
              <a:avLst/>
            </a:pr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Oval 29">
              <a:extLst>
                <a:ext uri="{FF2B5EF4-FFF2-40B4-BE49-F238E27FC236}">
                  <a16:creationId xmlns:a16="http://schemas.microsoft.com/office/drawing/2014/main" id="{F0474397-0573-B07F-AEED-9C97FD0019E3}"/>
                </a:ext>
              </a:extLst>
            </p:cNvPr>
            <p:cNvSpPr>
              <a:spLocks noChangeArrowheads="1"/>
            </p:cNvSpPr>
            <p:nvPr/>
          </p:nvSpPr>
          <p:spPr bwMode="auto">
            <a:xfrm>
              <a:off x="2069" y="2329"/>
              <a:ext cx="647" cy="571"/>
            </a:xfrm>
            <a:prstGeom prst="ellipse">
              <a:avLst/>
            </a:pr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CEA5761C-7AFC-3E73-B307-0CE5BCC86F99}"/>
                </a:ext>
              </a:extLst>
            </p:cNvPr>
            <p:cNvSpPr>
              <a:spLocks noChangeArrowheads="1"/>
            </p:cNvSpPr>
            <p:nvPr/>
          </p:nvSpPr>
          <p:spPr bwMode="auto">
            <a:xfrm>
              <a:off x="2236" y="2526"/>
              <a:ext cx="43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EFFFF"/>
                  </a:solidFill>
                  <a:effectLst/>
                  <a:latin typeface="Calibri" panose="020F0502020204030204" pitchFamily="34" charset="0"/>
                </a:rPr>
                <a:t>Wait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Line 31">
              <a:extLst>
                <a:ext uri="{FF2B5EF4-FFF2-40B4-BE49-F238E27FC236}">
                  <a16:creationId xmlns:a16="http://schemas.microsoft.com/office/drawing/2014/main" id="{34C72EB5-2ECB-EF7A-C5D6-DE2ABC700EC5}"/>
                </a:ext>
              </a:extLst>
            </p:cNvPr>
            <p:cNvSpPr>
              <a:spLocks noChangeShapeType="1"/>
            </p:cNvSpPr>
            <p:nvPr/>
          </p:nvSpPr>
          <p:spPr bwMode="auto">
            <a:xfrm flipH="1">
              <a:off x="2780" y="2615"/>
              <a:ext cx="1527" cy="0"/>
            </a:xfrm>
            <a:prstGeom prst="line">
              <a:avLst/>
            </a:prstGeom>
            <a:noFill/>
            <a:ln w="158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a:extLst>
                <a:ext uri="{FF2B5EF4-FFF2-40B4-BE49-F238E27FC236}">
                  <a16:creationId xmlns:a16="http://schemas.microsoft.com/office/drawing/2014/main" id="{6D318922-D505-3B81-5AF9-036845DDEDD4}"/>
                </a:ext>
              </a:extLst>
            </p:cNvPr>
            <p:cNvSpPr>
              <a:spLocks/>
            </p:cNvSpPr>
            <p:nvPr/>
          </p:nvSpPr>
          <p:spPr bwMode="auto">
            <a:xfrm>
              <a:off x="2716" y="2583"/>
              <a:ext cx="73" cy="64"/>
            </a:xfrm>
            <a:custGeom>
              <a:avLst/>
              <a:gdLst>
                <a:gd name="T0" fmla="*/ 73 w 73"/>
                <a:gd name="T1" fmla="*/ 64 h 64"/>
                <a:gd name="T2" fmla="*/ 0 w 73"/>
                <a:gd name="T3" fmla="*/ 32 h 64"/>
                <a:gd name="T4" fmla="*/ 73 w 73"/>
                <a:gd name="T5" fmla="*/ 0 h 64"/>
                <a:gd name="T6" fmla="*/ 73 w 73"/>
                <a:gd name="T7" fmla="*/ 64 h 64"/>
              </a:gdLst>
              <a:ahLst/>
              <a:cxnLst>
                <a:cxn ang="0">
                  <a:pos x="T0" y="T1"/>
                </a:cxn>
                <a:cxn ang="0">
                  <a:pos x="T2" y="T3"/>
                </a:cxn>
                <a:cxn ang="0">
                  <a:pos x="T4" y="T5"/>
                </a:cxn>
                <a:cxn ang="0">
                  <a:pos x="T6" y="T7"/>
                </a:cxn>
              </a:cxnLst>
              <a:rect l="0" t="0" r="r" b="b"/>
              <a:pathLst>
                <a:path w="73" h="64">
                  <a:moveTo>
                    <a:pt x="73" y="64"/>
                  </a:moveTo>
                  <a:lnTo>
                    <a:pt x="0" y="32"/>
                  </a:lnTo>
                  <a:lnTo>
                    <a:pt x="73" y="0"/>
                  </a:lnTo>
                  <a:lnTo>
                    <a:pt x="73" y="64"/>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8E8908F5-23F7-4F98-AD64-AD1E58F808A1}"/>
                </a:ext>
              </a:extLst>
            </p:cNvPr>
            <p:cNvSpPr>
              <a:spLocks noChangeArrowheads="1"/>
            </p:cNvSpPr>
            <p:nvPr/>
          </p:nvSpPr>
          <p:spPr bwMode="auto">
            <a:xfrm>
              <a:off x="3405" y="2528"/>
              <a:ext cx="215"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C284EAFA-6E5C-A5EC-56FF-DC6722447918}"/>
                </a:ext>
              </a:extLst>
            </p:cNvPr>
            <p:cNvSpPr>
              <a:spLocks noChangeArrowheads="1"/>
            </p:cNvSpPr>
            <p:nvPr/>
          </p:nvSpPr>
          <p:spPr bwMode="auto">
            <a:xfrm>
              <a:off x="3407" y="2526"/>
              <a:ext cx="32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3D64AC"/>
                  </a:solidFill>
                  <a:effectLst/>
                  <a:latin typeface="Calibri" panose="020F0502020204030204" pitchFamily="34" charset="0"/>
                </a:rPr>
                <a:t>NO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Line 35">
              <a:extLst>
                <a:ext uri="{FF2B5EF4-FFF2-40B4-BE49-F238E27FC236}">
                  <a16:creationId xmlns:a16="http://schemas.microsoft.com/office/drawing/2014/main" id="{C178D6B3-7CBC-35BD-67E8-9BC38FC4A264}"/>
                </a:ext>
              </a:extLst>
            </p:cNvPr>
            <p:cNvSpPr>
              <a:spLocks noChangeShapeType="1"/>
            </p:cNvSpPr>
            <p:nvPr/>
          </p:nvSpPr>
          <p:spPr bwMode="auto">
            <a:xfrm flipV="1">
              <a:off x="2393" y="1835"/>
              <a:ext cx="0" cy="494"/>
            </a:xfrm>
            <a:prstGeom prst="line">
              <a:avLst/>
            </a:prstGeom>
            <a:noFill/>
            <a:ln w="158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a:extLst>
                <a:ext uri="{FF2B5EF4-FFF2-40B4-BE49-F238E27FC236}">
                  <a16:creationId xmlns:a16="http://schemas.microsoft.com/office/drawing/2014/main" id="{A02CF33A-1E77-6FE9-4480-56E3649A39E7}"/>
                </a:ext>
              </a:extLst>
            </p:cNvPr>
            <p:cNvSpPr>
              <a:spLocks/>
            </p:cNvSpPr>
            <p:nvPr/>
          </p:nvSpPr>
          <p:spPr bwMode="auto">
            <a:xfrm>
              <a:off x="2357" y="1779"/>
              <a:ext cx="72" cy="64"/>
            </a:xfrm>
            <a:custGeom>
              <a:avLst/>
              <a:gdLst>
                <a:gd name="T0" fmla="*/ 0 w 72"/>
                <a:gd name="T1" fmla="*/ 64 h 64"/>
                <a:gd name="T2" fmla="*/ 36 w 72"/>
                <a:gd name="T3" fmla="*/ 0 h 64"/>
                <a:gd name="T4" fmla="*/ 72 w 72"/>
                <a:gd name="T5" fmla="*/ 64 h 64"/>
                <a:gd name="T6" fmla="*/ 0 w 72"/>
                <a:gd name="T7" fmla="*/ 64 h 64"/>
              </a:gdLst>
              <a:ahLst/>
              <a:cxnLst>
                <a:cxn ang="0">
                  <a:pos x="T0" y="T1"/>
                </a:cxn>
                <a:cxn ang="0">
                  <a:pos x="T2" y="T3"/>
                </a:cxn>
                <a:cxn ang="0">
                  <a:pos x="T4" y="T5"/>
                </a:cxn>
                <a:cxn ang="0">
                  <a:pos x="T6" y="T7"/>
                </a:cxn>
              </a:cxnLst>
              <a:rect l="0" t="0" r="r" b="b"/>
              <a:pathLst>
                <a:path w="72" h="64">
                  <a:moveTo>
                    <a:pt x="0" y="64"/>
                  </a:moveTo>
                  <a:lnTo>
                    <a:pt x="36" y="0"/>
                  </a:lnTo>
                  <a:lnTo>
                    <a:pt x="72" y="64"/>
                  </a:lnTo>
                  <a:lnTo>
                    <a:pt x="0" y="64"/>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8BB79D83-62C9-A63E-F8AA-04ECB4F7D1EC}"/>
                </a:ext>
              </a:extLst>
            </p:cNvPr>
            <p:cNvSpPr>
              <a:spLocks noChangeArrowheads="1"/>
            </p:cNvSpPr>
            <p:nvPr/>
          </p:nvSpPr>
          <p:spPr bwMode="auto">
            <a:xfrm>
              <a:off x="3943" y="3451"/>
              <a:ext cx="1805" cy="489"/>
            </a:xfrm>
            <a:prstGeom prst="rect">
              <a:avLst/>
            </a:prstGeom>
            <a:solidFill>
              <a:srgbClr val="46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2D898756-C7D9-6964-4588-C02A6D4640CD}"/>
                </a:ext>
              </a:extLst>
            </p:cNvPr>
            <p:cNvSpPr>
              <a:spLocks noChangeArrowheads="1"/>
            </p:cNvSpPr>
            <p:nvPr/>
          </p:nvSpPr>
          <p:spPr bwMode="auto">
            <a:xfrm>
              <a:off x="3943" y="3451"/>
              <a:ext cx="1805" cy="489"/>
            </a:xfrm>
            <a:prstGeom prst="rect">
              <a:avLst/>
            </a:prstGeom>
            <a:noFill/>
            <a:ln w="317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
              <a:extLst>
                <a:ext uri="{FF2B5EF4-FFF2-40B4-BE49-F238E27FC236}">
                  <a16:creationId xmlns:a16="http://schemas.microsoft.com/office/drawing/2014/main" id="{D9E5EC5E-D80E-D143-1FE9-F91486356999}"/>
                </a:ext>
              </a:extLst>
            </p:cNvPr>
            <p:cNvSpPr>
              <a:spLocks noChangeArrowheads="1"/>
            </p:cNvSpPr>
            <p:nvPr/>
          </p:nvSpPr>
          <p:spPr bwMode="auto">
            <a:xfrm>
              <a:off x="4206" y="3605"/>
              <a:ext cx="145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EFFFF"/>
                  </a:solidFill>
                  <a:effectLst/>
                  <a:latin typeface="Calibri" panose="020F0502020204030204" pitchFamily="34" charset="0"/>
                </a:rPr>
                <a:t>Assessment Details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Line 40">
              <a:extLst>
                <a:ext uri="{FF2B5EF4-FFF2-40B4-BE49-F238E27FC236}">
                  <a16:creationId xmlns:a16="http://schemas.microsoft.com/office/drawing/2014/main" id="{F2E7D243-8727-A8B8-BAE5-58FCD806D5D4}"/>
                </a:ext>
              </a:extLst>
            </p:cNvPr>
            <p:cNvSpPr>
              <a:spLocks noChangeShapeType="1"/>
            </p:cNvSpPr>
            <p:nvPr/>
          </p:nvSpPr>
          <p:spPr bwMode="auto">
            <a:xfrm>
              <a:off x="4845" y="2961"/>
              <a:ext cx="0" cy="434"/>
            </a:xfrm>
            <a:prstGeom prst="line">
              <a:avLst/>
            </a:prstGeom>
            <a:noFill/>
            <a:ln w="15875" cap="rnd">
              <a:solidFill>
                <a:srgbClr val="46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a:extLst>
                <a:ext uri="{FF2B5EF4-FFF2-40B4-BE49-F238E27FC236}">
                  <a16:creationId xmlns:a16="http://schemas.microsoft.com/office/drawing/2014/main" id="{71A73771-E8E0-4EB9-1D14-F9491A36D808}"/>
                </a:ext>
              </a:extLst>
            </p:cNvPr>
            <p:cNvSpPr>
              <a:spLocks/>
            </p:cNvSpPr>
            <p:nvPr/>
          </p:nvSpPr>
          <p:spPr bwMode="auto">
            <a:xfrm>
              <a:off x="4809" y="3387"/>
              <a:ext cx="73" cy="64"/>
            </a:xfrm>
            <a:custGeom>
              <a:avLst/>
              <a:gdLst>
                <a:gd name="T0" fmla="*/ 73 w 73"/>
                <a:gd name="T1" fmla="*/ 0 h 64"/>
                <a:gd name="T2" fmla="*/ 36 w 73"/>
                <a:gd name="T3" fmla="*/ 64 h 64"/>
                <a:gd name="T4" fmla="*/ 0 w 73"/>
                <a:gd name="T5" fmla="*/ 0 h 64"/>
                <a:gd name="T6" fmla="*/ 73 w 73"/>
                <a:gd name="T7" fmla="*/ 0 h 64"/>
              </a:gdLst>
              <a:ahLst/>
              <a:cxnLst>
                <a:cxn ang="0">
                  <a:pos x="T0" y="T1"/>
                </a:cxn>
                <a:cxn ang="0">
                  <a:pos x="T2" y="T3"/>
                </a:cxn>
                <a:cxn ang="0">
                  <a:pos x="T4" y="T5"/>
                </a:cxn>
                <a:cxn ang="0">
                  <a:pos x="T6" y="T7"/>
                </a:cxn>
              </a:cxnLst>
              <a:rect l="0" t="0" r="r" b="b"/>
              <a:pathLst>
                <a:path w="73" h="64">
                  <a:moveTo>
                    <a:pt x="73" y="0"/>
                  </a:moveTo>
                  <a:lnTo>
                    <a:pt x="36" y="64"/>
                  </a:lnTo>
                  <a:lnTo>
                    <a:pt x="0" y="0"/>
                  </a:lnTo>
                  <a:lnTo>
                    <a:pt x="73" y="0"/>
                  </a:lnTo>
                  <a:close/>
                </a:path>
              </a:pathLst>
            </a:custGeom>
            <a:solidFill>
              <a:srgbClr val="46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2">
              <a:extLst>
                <a:ext uri="{FF2B5EF4-FFF2-40B4-BE49-F238E27FC236}">
                  <a16:creationId xmlns:a16="http://schemas.microsoft.com/office/drawing/2014/main" id="{240D89BB-D1FC-3FBC-9821-D3E79F1E9531}"/>
                </a:ext>
              </a:extLst>
            </p:cNvPr>
            <p:cNvSpPr>
              <a:spLocks noChangeArrowheads="1"/>
            </p:cNvSpPr>
            <p:nvPr/>
          </p:nvSpPr>
          <p:spPr bwMode="auto">
            <a:xfrm>
              <a:off x="4727" y="3119"/>
              <a:ext cx="237"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2064419B-E45D-65A2-F9E5-776F7EDF2731}"/>
                </a:ext>
              </a:extLst>
            </p:cNvPr>
            <p:cNvSpPr>
              <a:spLocks noChangeArrowheads="1"/>
            </p:cNvSpPr>
            <p:nvPr/>
          </p:nvSpPr>
          <p:spPr bwMode="auto">
            <a:xfrm>
              <a:off x="4730" y="3116"/>
              <a:ext cx="34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3D64AC"/>
                  </a:solidFill>
                  <a:effectLst/>
                  <a:latin typeface="Calibri" panose="020F0502020204030204" pitchFamily="34" charset="0"/>
                </a:rPr>
                <a:t>YES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32744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818679D52D2A4593572F34C7F9733A" ma:contentTypeVersion="13" ma:contentTypeDescription="Create a new document." ma:contentTypeScope="" ma:versionID="be361d85686ff4b8096bbd52d272d06c">
  <xsd:schema xmlns:xsd="http://www.w3.org/2001/XMLSchema" xmlns:xs="http://www.w3.org/2001/XMLSchema" xmlns:p="http://schemas.microsoft.com/office/2006/metadata/properties" xmlns:ns1="http://schemas.microsoft.com/sharepoint/v3" xmlns:ns3="068a17d6-208c-45de-a561-e4bde4a533ce" xmlns:ns4="604c56e1-e914-4bc2-b183-e9407d9cecbf" targetNamespace="http://schemas.microsoft.com/office/2006/metadata/properties" ma:root="true" ma:fieldsID="fb82a5b7558898a35eff0ae6ce333497" ns1:_="" ns3:_="" ns4:_="">
    <xsd:import namespace="http://schemas.microsoft.com/sharepoint/v3"/>
    <xsd:import namespace="068a17d6-208c-45de-a561-e4bde4a533ce"/>
    <xsd:import namespace="604c56e1-e914-4bc2-b183-e9407d9cecbf"/>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GenerationTime" minOccurs="0"/>
                <xsd:element ref="ns3:MediaServiceEventHashCode" minOccurs="0"/>
                <xsd:element ref="ns1:_ip_UnifiedCompliancePolicyProperties" minOccurs="0"/>
                <xsd:element ref="ns1:_ip_UnifiedCompliancePolicyUIAc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8a17d6-208c-45de-a561-e4bde4a533c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4c56e1-e914-4bc2-b183-e9407d9cecbf"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068a17d6-208c-45de-a561-e4bde4a533ce"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53F7C195-6B9C-47DE-A622-CDE6A6787A3D}">
  <ds:schemaRefs>
    <ds:schemaRef ds:uri="068a17d6-208c-45de-a561-e4bde4a533ce"/>
    <ds:schemaRef ds:uri="604c56e1-e914-4bc2-b183-e9407d9ce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61B1131-15CA-429C-B875-56F79CD6C674}">
  <ds:schemaRefs>
    <ds:schemaRef ds:uri="068a17d6-208c-45de-a561-e4bde4a533ce"/>
    <ds:schemaRef ds:uri="604c56e1-e914-4bc2-b183-e9407d9cec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2712</TotalTime>
  <Words>402</Words>
  <Application>Microsoft Office PowerPoint</Application>
  <PresentationFormat>Widescreen</PresentationFormat>
  <Paragraphs>53</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Consolas</vt:lpstr>
      <vt:lpstr>Segoe UI</vt:lpstr>
      <vt:lpstr>Segoe UI Semibold</vt:lpstr>
      <vt:lpstr>Söhne</vt:lpstr>
      <vt:lpstr>Wingdings</vt:lpstr>
      <vt:lpstr>White Template</vt:lpstr>
      <vt:lpstr>Internship Presentation</vt:lpstr>
      <vt:lpstr>Guaranteed Quality Levels(GQL’s)  Azure Support Center(ASC) Dashboard</vt:lpstr>
      <vt:lpstr>What are GQL’s? </vt:lpstr>
      <vt:lpstr>Managed Identity  We created the resources             -&gt;CloudTest Account​             -&gt;1ES Managed Image​             -&gt;CloudTest Pool​  New Cloud Test Run.      </vt:lpstr>
      <vt:lpstr>Section divider</vt:lpstr>
      <vt:lpstr>PowerPoint Presentation</vt:lpstr>
      <vt:lpstr>PowerPoint Presentation</vt:lpstr>
      <vt:lpstr>Creating Assessment  Getting Assessment details  Getting Cost Details  Getting Cluster Details  Getting Summary of Assessment  Getting details of Assessed WebApp  Getting Report URI  Deleting the Assessment </vt:lpstr>
      <vt:lpstr>PowerPoint Presentation</vt:lpstr>
      <vt:lpstr>PowerPoint Presentation</vt:lpstr>
      <vt:lpstr> New Repo.   Components are made configurable.   Added required validations. </vt:lpstr>
      <vt:lpstr>Why Different Repo?</vt:lpstr>
      <vt:lpstr>  Helps identify the bugs on daily basis  This will help PLR (public launch readiness) sign-off of AKS assessment service.</vt:lpstr>
      <vt:lpstr>ASC Dashboard for AKS Assessment Service</vt:lpstr>
      <vt:lpstr>Enables support engineers to view service logs, thus helping them in diagnosing and debugging  Azure customer issues. </vt:lpstr>
      <vt:lpstr>Execution Flow</vt:lpstr>
      <vt:lpstr>PowerPoint Presentation</vt:lpstr>
      <vt:lpstr>PowerPoint Presentation</vt:lpstr>
      <vt:lpstr>PowerPoint Presentation</vt:lpstr>
      <vt:lpstr>PowerPoint Presentation</vt:lpstr>
      <vt:lpstr>PowerPoint Presentation</vt:lpstr>
      <vt:lpstr>PowerPoint Presentation</vt:lpstr>
      <vt:lpstr>Impact</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Sree Harshika</dc:creator>
  <cp:keywords/>
  <dc:description/>
  <cp:lastModifiedBy>Sree Harshika</cp:lastModifiedBy>
  <cp:revision>2</cp:revision>
  <dcterms:created xsi:type="dcterms:W3CDTF">2023-06-21T16:53:41Z</dcterms:created>
  <dcterms:modified xsi:type="dcterms:W3CDTF">2023-06-29T20:36:59Z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0x01010084818679D52D2A4593572F34C7F9733A</vt:lpwstr>
  </property>
</Properties>
</file>